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5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0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76BA4C-E5AE-9F11-7020-A6E6FDD26D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53" b="12192"/>
          <a:stretch/>
        </p:blipFill>
        <p:spPr>
          <a:xfrm>
            <a:off x="-4" y="10"/>
            <a:ext cx="12192000" cy="6857990"/>
          </a:xfrm>
          <a:prstGeom prst="rect">
            <a:avLst/>
          </a:prstGeom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81306797-2EAB-246D-9597-C6AE0869D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371" y="647700"/>
            <a:ext cx="4291920" cy="3375660"/>
          </a:xfrm>
        </p:spPr>
        <p:txBody>
          <a:bodyPr anchor="t">
            <a:normAutofit/>
          </a:bodyPr>
          <a:lstStyle/>
          <a:p>
            <a:r>
              <a:rPr lang="en-US" sz="3200" dirty="0"/>
              <a:t>MODELAREA PROCESELOR SOCIALE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902459F-049B-5809-B4A6-0DE611747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5448300" cy="906473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badi" panose="020B0604020104020204" pitchFamily="34" charset="0"/>
              </a:rPr>
              <a:t>CURS 3</a:t>
            </a:r>
          </a:p>
          <a:p>
            <a:r>
              <a:rPr lang="en-US" sz="20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 BAZATE PE AGENȚI (ABM)</a:t>
            </a:r>
            <a:endParaRPr lang="en-US" sz="2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4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dinamică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opiniei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diverse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subiecte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interacționează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vecinii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pentru a-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actualiza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Acest model poate include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precum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influența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conformitatea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polarizarea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Studierea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formării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schimbării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opiniei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fenomenele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polarizare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consens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1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coalițiilor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 model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simulează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formarea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alianțe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coaliții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au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complementare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negociază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colaborează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pentru a-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atinge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obiectivele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colective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Înțelegerea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proceselor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negociere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cooperare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contextul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politic, economic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social.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2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Schelling de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segregare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rezidențială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 model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simulează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comportamentul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locuitorilor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unui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oraș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preferă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trăiască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printre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vecini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similari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Fiecare agent (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locuitor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decide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mute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bazat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compoziția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etnică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alt tip a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vecinătății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imediate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Chiar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preferințe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moderate pentru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diversitate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arată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cum pot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apărea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segregări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clare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Studiul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dinamicii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segregării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urbane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contribuie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formarea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comunităților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omogene</a:t>
            </a:r>
            <a:r>
              <a:rPr lang="en-US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28B0443-DA21-1EF9-2081-8BA19D774900}"/>
              </a:ext>
            </a:extLst>
          </p:cNvPr>
          <p:cNvSpPr txBox="1">
            <a:spLocks noChangeArrowheads="1"/>
          </p:cNvSpPr>
          <p:nvPr/>
        </p:nvSpPr>
        <p:spPr>
          <a:xfrm>
            <a:off x="1267326" y="2077452"/>
            <a:ext cx="10106526" cy="4678947"/>
          </a:xfrm>
          <a:prstGeom prst="rect">
            <a:avLst/>
          </a:prstGeom>
        </p:spPr>
        <p:txBody>
          <a:bodyPr vert="horz" lIns="91440" tIns="12347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b="1" dirty="0" err="1"/>
              <a:t>Functionare</a:t>
            </a:r>
            <a:endParaRPr lang="en-US" altLang="en-US" sz="1400" b="1" dirty="0"/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 err="1"/>
              <a:t>Populatii</a:t>
            </a:r>
            <a:r>
              <a:rPr lang="en-US" altLang="en-US" sz="1400" dirty="0"/>
              <a:t>: 2 (</a:t>
            </a:r>
            <a:r>
              <a:rPr lang="en-US" altLang="en-US" sz="1400" dirty="0" err="1"/>
              <a:t>albastru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portocaliu</a:t>
            </a:r>
            <a:r>
              <a:rPr lang="en-US" altLang="en-US" sz="1400" dirty="0"/>
              <a:t>, numar </a:t>
            </a:r>
            <a:r>
              <a:rPr lang="en-US" altLang="en-US" sz="1400" dirty="0" err="1"/>
              <a:t>aproximativ</a:t>
            </a:r>
            <a:r>
              <a:rPr lang="en-US" altLang="en-US" sz="1400" dirty="0"/>
              <a:t> egal)</a:t>
            </a:r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 err="1"/>
              <a:t>Fieacare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celula</a:t>
            </a:r>
            <a:r>
              <a:rPr lang="en-US" altLang="en-US" sz="1400" dirty="0"/>
              <a:t> contine o singura </a:t>
            </a:r>
            <a:r>
              <a:rPr lang="en-US" altLang="en-US" sz="1400" dirty="0" err="1"/>
              <a:t>persoana</a:t>
            </a:r>
            <a:r>
              <a:rPr lang="en-US" altLang="en-US" sz="1400" dirty="0"/>
              <a:t>:</a:t>
            </a:r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 err="1"/>
              <a:t>Casute</a:t>
            </a:r>
            <a:r>
              <a:rPr lang="en-US" altLang="en-US" sz="1400" dirty="0"/>
              <a:t>: 3 </a:t>
            </a:r>
            <a:r>
              <a:rPr lang="en-US" altLang="en-US" sz="1400" dirty="0" err="1"/>
              <a:t>tipuri</a:t>
            </a:r>
            <a:endParaRPr lang="en-US" altLang="en-US" sz="1400" dirty="0"/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1. </a:t>
            </a:r>
            <a:r>
              <a:rPr lang="en-US" altLang="en-US" sz="1400" dirty="0" err="1"/>
              <a:t>locuite</a:t>
            </a:r>
            <a:r>
              <a:rPr lang="en-US" altLang="en-US" sz="1400" dirty="0"/>
              <a:t> de </a:t>
            </a:r>
            <a:r>
              <a:rPr lang="en-US" altLang="en-US" sz="1400" dirty="0" err="1"/>
              <a:t>portocalii</a:t>
            </a:r>
            <a:endParaRPr lang="en-US" altLang="en-US" sz="1400" dirty="0"/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2. </a:t>
            </a:r>
            <a:r>
              <a:rPr lang="en-US" altLang="en-US" sz="1400" dirty="0" err="1"/>
              <a:t>Locuite</a:t>
            </a:r>
            <a:r>
              <a:rPr lang="en-US" altLang="en-US" sz="1400" dirty="0"/>
              <a:t> de </a:t>
            </a:r>
            <a:r>
              <a:rPr lang="en-US" altLang="en-US" sz="1400" dirty="0" err="1"/>
              <a:t>albastri</a:t>
            </a:r>
            <a:endParaRPr lang="en-US" altLang="en-US" sz="1400" dirty="0"/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3. </a:t>
            </a:r>
            <a:r>
              <a:rPr lang="en-US" altLang="en-US" sz="1400" dirty="0" err="1"/>
              <a:t>goale</a:t>
            </a:r>
            <a:endParaRPr lang="en-US" altLang="en-US" sz="1400" dirty="0"/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 err="1"/>
              <a:t>Densitatea</a:t>
            </a:r>
            <a:r>
              <a:rPr lang="en-US" altLang="en-US" sz="1400" dirty="0"/>
              <a:t> = cat la % din case sunt </a:t>
            </a:r>
            <a:r>
              <a:rPr lang="en-US" altLang="en-US" sz="1400" dirty="0" err="1"/>
              <a:t>locuite</a:t>
            </a:r>
            <a:endParaRPr lang="en-US" altLang="en-US" sz="1400" dirty="0"/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Daca numarul de </a:t>
            </a:r>
            <a:r>
              <a:rPr lang="en-US" altLang="en-US" sz="1400" dirty="0" err="1"/>
              <a:t>vecini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similari</a:t>
            </a:r>
            <a:r>
              <a:rPr lang="en-US" altLang="en-US" sz="1400" dirty="0"/>
              <a:t> e sub %similar-wanted (</a:t>
            </a:r>
            <a:r>
              <a:rPr lang="en-US" altLang="en-US" sz="1400" dirty="0" err="1"/>
              <a:t>procentul</a:t>
            </a:r>
            <a:r>
              <a:rPr lang="en-US" altLang="en-US" sz="1400" dirty="0"/>
              <a:t> din </a:t>
            </a:r>
            <a:r>
              <a:rPr lang="en-US" altLang="en-US" sz="1400" dirty="0" err="1"/>
              <a:t>vecini</a:t>
            </a:r>
            <a:r>
              <a:rPr lang="en-US" altLang="en-US" sz="1400" dirty="0"/>
              <a:t> de </a:t>
            </a:r>
            <a:r>
              <a:rPr lang="en-US" altLang="en-US" sz="1400" dirty="0" err="1"/>
              <a:t>acelasi</a:t>
            </a:r>
            <a:r>
              <a:rPr lang="en-US" altLang="en-US" sz="1400" dirty="0"/>
              <a:t> fel)</a:t>
            </a:r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-&gt; se </a:t>
            </a:r>
            <a:r>
              <a:rPr lang="en-US" altLang="en-US" sz="1400" dirty="0" err="1"/>
              <a:t>muta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intr</a:t>
            </a:r>
            <a:r>
              <a:rPr lang="en-US" altLang="en-US" sz="1400" dirty="0"/>
              <a:t>-o casa </a:t>
            </a:r>
            <a:r>
              <a:rPr lang="en-US" altLang="en-US" sz="1400" dirty="0" err="1"/>
              <a:t>goala</a:t>
            </a:r>
            <a:r>
              <a:rPr lang="en-US" altLang="en-US" sz="1400" dirty="0"/>
              <a:t> din </a:t>
            </a:r>
            <a:r>
              <a:rPr lang="en-US" altLang="en-US" sz="1400" dirty="0" err="1"/>
              <a:t>vecinatate</a:t>
            </a:r>
            <a:endParaRPr lang="en-US" altLang="en-US" sz="1400" dirty="0"/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 err="1"/>
              <a:t>Vizualizare</a:t>
            </a:r>
            <a:r>
              <a:rPr lang="en-US" altLang="en-US" sz="1400" dirty="0"/>
              <a:t>:</a:t>
            </a:r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1. </a:t>
            </a:r>
            <a:r>
              <a:rPr lang="en-US" altLang="en-US" sz="1400" dirty="0" err="1"/>
              <a:t>Multumiti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patrat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plin</a:t>
            </a:r>
            <a:endParaRPr lang="en-US" altLang="en-US" sz="1400" dirty="0"/>
          </a:p>
          <a:p>
            <a:pPr marL="0" indent="0" defTabSz="756026">
              <a:spcBef>
                <a:spcPts val="827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2. </a:t>
            </a:r>
            <a:r>
              <a:rPr lang="en-US" altLang="en-US" sz="1400" dirty="0" err="1"/>
              <a:t>Nemultumiti</a:t>
            </a:r>
            <a:r>
              <a:rPr lang="en-US" altLang="en-US" sz="1400" dirty="0"/>
              <a:t> = x</a:t>
            </a:r>
          </a:p>
          <a:p>
            <a:pPr marL="0" indent="0" defTabSz="756026">
              <a:spcBef>
                <a:spcPts val="827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6049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Sugarscape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 model,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Joshua M. Epstein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Robert Axtell,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simulează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societate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indivizi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caută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zahăr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pentru a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supraviețui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caracteristici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cum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metabolismul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viziunea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interacționează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alții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căutarea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resurselor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3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Explorarea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distribuției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resurselor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inegalității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mobilității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500" b="0" i="0" dirty="0" err="1">
                <a:solidFill>
                  <a:srgbClr val="000000"/>
                </a:solidFill>
                <a:effectLst/>
              </a:rPr>
              <a:t>Explicatii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</a:rPr>
              <a:t>Fiecare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celula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contine o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anumita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cantitate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de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resursa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, generate random,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maximul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fiind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predeterminat</a:t>
            </a: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 algn="l"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</a:rPr>
              <a:t>La fiecare pas in fiecare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celula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resursa</a:t>
            </a:r>
            <a:r>
              <a:rPr lang="en-US" sz="1500" dirty="0">
                <a:solidFill>
                  <a:srgbClr val="000000"/>
                </a:solidFill>
              </a:rPr>
              <a:t> se reface, </a:t>
            </a:r>
            <a:r>
              <a:rPr lang="en-US" sz="1500" dirty="0" err="1">
                <a:solidFill>
                  <a:srgbClr val="000000"/>
                </a:solidFill>
              </a:rPr>
              <a:t>cantitatea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curenta</a:t>
            </a:r>
            <a:r>
              <a:rPr lang="en-US" sz="1500" dirty="0">
                <a:solidFill>
                  <a:srgbClr val="000000"/>
                </a:solidFill>
              </a:rPr>
              <a:t> fiind </a:t>
            </a:r>
            <a:r>
              <a:rPr lang="en-US" sz="1500" dirty="0" err="1">
                <a:solidFill>
                  <a:srgbClr val="000000"/>
                </a:solidFill>
              </a:rPr>
              <a:t>reprezentata</a:t>
            </a:r>
            <a:r>
              <a:rPr lang="en-US" sz="1500" dirty="0">
                <a:solidFill>
                  <a:srgbClr val="000000"/>
                </a:solidFill>
              </a:rPr>
              <a:t> de </a:t>
            </a:r>
            <a:r>
              <a:rPr lang="en-US" sz="1500" dirty="0" err="1">
                <a:solidFill>
                  <a:srgbClr val="000000"/>
                </a:solidFill>
              </a:rPr>
              <a:t>culoarea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sa</a:t>
            </a:r>
            <a:r>
              <a:rPr lang="en-US" sz="1500" dirty="0">
                <a:solidFill>
                  <a:srgbClr val="000000"/>
                </a:solidFill>
              </a:rPr>
              <a:t> (</a:t>
            </a:r>
            <a:r>
              <a:rPr lang="en-US" sz="1500" dirty="0" err="1">
                <a:solidFill>
                  <a:srgbClr val="000000"/>
                </a:solidFill>
              </a:rPr>
              <a:t>galben</a:t>
            </a:r>
            <a:r>
              <a:rPr lang="en-US" sz="1500" dirty="0">
                <a:solidFill>
                  <a:srgbClr val="000000"/>
                </a:solidFill>
              </a:rPr>
              <a:t> din </a:t>
            </a:r>
            <a:r>
              <a:rPr lang="en-US" sz="1500" dirty="0" err="1">
                <a:solidFill>
                  <a:srgbClr val="000000"/>
                </a:solidFill>
              </a:rPr>
              <a:t>ce</a:t>
            </a:r>
            <a:r>
              <a:rPr lang="en-US" sz="1500" dirty="0">
                <a:solidFill>
                  <a:srgbClr val="000000"/>
                </a:solidFill>
              </a:rPr>
              <a:t> in </a:t>
            </a:r>
            <a:r>
              <a:rPr lang="en-US" sz="1500" dirty="0" err="1">
                <a:solidFill>
                  <a:srgbClr val="000000"/>
                </a:solidFill>
              </a:rPr>
              <a:t>ce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mai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inchis</a:t>
            </a:r>
            <a:r>
              <a:rPr lang="en-US" sz="1500" dirty="0">
                <a:solidFill>
                  <a:srgbClr val="000000"/>
                </a:solidFill>
              </a:rPr>
              <a:t>)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</a:rPr>
              <a:t>La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plecare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toti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agentii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sunt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asezati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random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</a:rPr>
              <a:t>Fiecare agent vede la o </a:t>
            </a:r>
            <a:r>
              <a:rPr lang="en-US" sz="1500" dirty="0" err="1">
                <a:solidFill>
                  <a:srgbClr val="000000"/>
                </a:solidFill>
              </a:rPr>
              <a:t>anumita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distanta</a:t>
            </a:r>
            <a:r>
              <a:rPr lang="en-US" sz="1500" dirty="0">
                <a:solidFill>
                  <a:srgbClr val="000000"/>
                </a:solidFill>
              </a:rPr>
              <a:t> in </a:t>
            </a:r>
            <a:r>
              <a:rPr lang="en-US" sz="1500" dirty="0" err="1">
                <a:solidFill>
                  <a:srgbClr val="000000"/>
                </a:solidFill>
              </a:rPr>
              <a:t>jurul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sau</a:t>
            </a:r>
            <a:endParaRPr lang="en-US" sz="1500" dirty="0">
              <a:solidFill>
                <a:srgbClr val="000000"/>
              </a:solidFill>
            </a:endParaRP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</a:rPr>
              <a:t>La fiecare pas fiecare agent se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deplaseaza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in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cea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mai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apropiata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locatie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neocupata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din zona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sa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, care are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resursa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maxima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si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colecteaza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acea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resursa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. Daca nici o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celula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din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jurul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sau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nu are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mai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mult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decat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celula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sa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atunci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ramane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pe loc.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</a:rPr>
              <a:t>Fiecare agent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consuma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la fiecare pas o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anumita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cantitate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de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resursa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, conform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metabolismului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sau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;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</a:rPr>
              <a:t>Un agent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moare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daca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ramane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fara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resursa</a:t>
            </a: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en-US" sz="1500" b="1" i="0" dirty="0" err="1">
                <a:solidFill>
                  <a:srgbClr val="000000"/>
                </a:solidFill>
                <a:effectLst/>
              </a:rPr>
              <a:t>Parametri</a:t>
            </a:r>
            <a:endParaRPr lang="en-US" sz="1500" b="1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</a:rPr>
              <a:t>INITIAL-POPULATION = la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alegere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</a:rPr>
              <a:t>VISUALIZATION </a:t>
            </a:r>
          </a:p>
          <a:p>
            <a:pPr lvl="1"/>
            <a:r>
              <a:rPr lang="en-US" sz="1500" b="0" i="0" dirty="0">
                <a:solidFill>
                  <a:srgbClr val="000000"/>
                </a:solidFill>
                <a:effectLst/>
              </a:rPr>
              <a:t>NO-VISUALIZATION -&gt; toti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agentii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sunt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rosii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lvl="1"/>
            <a:r>
              <a:rPr lang="en-US" sz="1500" b="0" i="0" dirty="0">
                <a:solidFill>
                  <a:srgbClr val="000000"/>
                </a:solidFill>
                <a:effectLst/>
              </a:rPr>
              <a:t>COLOR-AGENTS-BY-VISION -&gt;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agentii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care vad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mai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deoparte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sunt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mai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inchisi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la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culoare</a:t>
            </a: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 lvl="1"/>
            <a:r>
              <a:rPr lang="en-US" sz="1500" b="0" i="0" dirty="0">
                <a:solidFill>
                  <a:srgbClr val="000000"/>
                </a:solidFill>
                <a:effectLst/>
              </a:rPr>
              <a:t>COLOR-AGENTS-BY-METABOLISM -&gt;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agentii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cu metabolism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mai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mic sunt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mai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inchisi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la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culoare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en-US" sz="1500" b="0" i="0" dirty="0">
                <a:solidFill>
                  <a:srgbClr val="000000"/>
                </a:solidFill>
                <a:effectLst/>
              </a:rPr>
              <a:t>Sunt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reprezentate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prin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grafice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: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populatia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distributia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resursei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distanta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vizuala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medie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metabolismul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500" b="0" i="0" dirty="0" err="1">
                <a:solidFill>
                  <a:srgbClr val="000000"/>
                </a:solidFill>
                <a:effectLst/>
              </a:rPr>
              <a:t>mediu</a:t>
            </a: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67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Axelrod al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diseminării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 model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simulează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schimburile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fiecare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având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set de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trăsături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Agenții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interacționează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vecinii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adopta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trăsăturile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ducând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formarea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grupuri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distincte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omogenizare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culturală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8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Înțelegerea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mecanismelor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cultural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formarea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identităților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distincte</a:t>
            </a:r>
            <a:r>
              <a:rPr lang="en-US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Fiecare agent are doua valori associate: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cultura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caractere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distincte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de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vecini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similaritatea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(commune cu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vecinii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algn="l"/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Cultura e random,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similaritatea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suprapunerea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cu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cultura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vecinilor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La fiecare pas fiecare agent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interactioneaza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cu un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vecin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probabilitate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direct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proportionala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cu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similaritate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vecini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urma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interactiunii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cultura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celor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se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modifica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spre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cresterea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similaritatii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 agent care nu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interactioneaza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ramane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cu aceeasi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cultura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Parametri</a:t>
            </a:r>
            <a:endParaRPr lang="en-US" sz="6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Alegere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versiune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Lattice, Mean Field, Random, Scale Free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sau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Small World.</a:t>
            </a:r>
            <a:b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-Lattice: retea tip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plasa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(grid) de o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anumita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dimensiune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-Mean Field: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graf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complet.</a:t>
            </a:r>
            <a:b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-Random: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graf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random.</a:t>
            </a:r>
            <a:b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-Scale Free: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grupuri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preferentiale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-Small World: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intr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-un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cerc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Pentru Lattice, Random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Scale Free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butonul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Layout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schimba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distributia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agentilor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Agentii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schimba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culoarea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intre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gri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albastru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intensitatea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albastrului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aratand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gradul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similaritate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cu </a:t>
            </a:r>
            <a:r>
              <a:rPr lang="en-US" sz="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vecinii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Fiecare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culoare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corespunde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unei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6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culturi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Epstein al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răspândirii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epidemiei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simulează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răspândirea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populație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stări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sănătate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susceptibili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infectați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recuperați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interacționează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contacte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pot duce la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transmiterea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bolii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Studiul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dinamicii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epidemiologice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eficienței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diferitelor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intervenții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sănătate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publică</a:t>
            </a:r>
            <a:r>
              <a:rPr lang="en-US" sz="19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8E966AA-5040-1CB5-DFA9-ADEC45EFD1CD}"/>
              </a:ext>
            </a:extLst>
          </p:cNvPr>
          <p:cNvSpPr txBox="1">
            <a:spLocks noChangeArrowheads="1"/>
          </p:cNvSpPr>
          <p:nvPr/>
        </p:nvSpPr>
        <p:spPr>
          <a:xfrm>
            <a:off x="246565" y="1910932"/>
            <a:ext cx="9070975" cy="4846003"/>
          </a:xfrm>
          <a:prstGeom prst="rect">
            <a:avLst/>
          </a:prstGeom>
        </p:spPr>
        <p:txBody>
          <a:bodyPr vert="horz" lIns="91440" tIns="12347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 defTabSz="756026">
              <a:spcBef>
                <a:spcPts val="0"/>
              </a:spcBef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Initial: </a:t>
            </a:r>
            <a:r>
              <a:rPr lang="en-US" altLang="en-US" sz="1400" dirty="0" err="1"/>
              <a:t>Modelul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porneste</a:t>
            </a:r>
            <a:r>
              <a:rPr lang="en-US" altLang="en-US" sz="1400" dirty="0"/>
              <a:t> cu 150 de </a:t>
            </a:r>
            <a:r>
              <a:rPr lang="en-US" altLang="en-US" sz="1400" dirty="0" err="1"/>
              <a:t>persoane</a:t>
            </a:r>
            <a:r>
              <a:rPr lang="en-US" altLang="en-US" sz="1400" dirty="0"/>
              <a:t>, din care 10 sunt </a:t>
            </a:r>
            <a:r>
              <a:rPr lang="en-US" altLang="en-US" sz="1400" dirty="0" err="1"/>
              <a:t>infectate</a:t>
            </a:r>
            <a:endParaRPr lang="en-US" altLang="en-US" sz="1400" dirty="0"/>
          </a:p>
          <a:p>
            <a:pPr marL="431800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 err="1"/>
              <a:t>Stari</a:t>
            </a:r>
            <a:r>
              <a:rPr lang="en-US" altLang="en-US" sz="1400" dirty="0"/>
              <a:t>:</a:t>
            </a:r>
          </a:p>
          <a:p>
            <a:pPr marL="107950" indent="0" defTabSz="756026">
              <a:spcBef>
                <a:spcPts val="0"/>
              </a:spcBef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1. </a:t>
            </a:r>
            <a:r>
              <a:rPr lang="en-US" altLang="en-US" sz="1400" dirty="0" err="1"/>
              <a:t>Sanatos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neimun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verde</a:t>
            </a:r>
            <a:r>
              <a:rPr lang="en-US" altLang="en-US" sz="1400" dirty="0"/>
              <a:t>), </a:t>
            </a:r>
          </a:p>
          <a:p>
            <a:pPr marL="107950" indent="0" defTabSz="756026">
              <a:spcBef>
                <a:spcPts val="0"/>
              </a:spcBef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2. </a:t>
            </a:r>
            <a:r>
              <a:rPr lang="en-US" altLang="en-US" sz="1400" dirty="0" err="1"/>
              <a:t>bolnav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infectios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rosu</a:t>
            </a:r>
            <a:r>
              <a:rPr lang="en-US" altLang="en-US" sz="1400" dirty="0"/>
              <a:t>)</a:t>
            </a:r>
          </a:p>
          <a:p>
            <a:pPr marL="107950" indent="0" defTabSz="756026">
              <a:spcBef>
                <a:spcPts val="0"/>
              </a:spcBef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3. </a:t>
            </a:r>
            <a:r>
              <a:rPr lang="en-US" altLang="en-US" sz="1400" dirty="0" err="1"/>
              <a:t>Sanatos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imun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gri</a:t>
            </a:r>
            <a:r>
              <a:rPr lang="en-US" altLang="en-US" sz="1400" dirty="0"/>
              <a:t>).</a:t>
            </a:r>
          </a:p>
          <a:p>
            <a:pPr marL="431800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 err="1"/>
              <a:t>Moarte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reproducere</a:t>
            </a:r>
            <a:r>
              <a:rPr lang="en-US" altLang="en-US" sz="1400" dirty="0"/>
              <a:t>:</a:t>
            </a:r>
          </a:p>
          <a:p>
            <a:pPr marL="889000" lvl="1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200" dirty="0" err="1"/>
              <a:t>Infectat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sau</a:t>
            </a:r>
            <a:r>
              <a:rPr lang="en-US" altLang="en-US" sz="1200" dirty="0"/>
              <a:t> </a:t>
            </a:r>
            <a:r>
              <a:rPr lang="en-US" altLang="en-US" sz="1200" dirty="0" err="1"/>
              <a:t>batran</a:t>
            </a:r>
            <a:r>
              <a:rPr lang="en-US" altLang="en-US" sz="1200" dirty="0"/>
              <a:t> (la 50 de ani).</a:t>
            </a:r>
          </a:p>
          <a:p>
            <a:pPr marL="889000" lvl="1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200" dirty="0"/>
              <a:t>Cand </a:t>
            </a:r>
            <a:r>
              <a:rPr lang="en-US" altLang="en-US" sz="1200" dirty="0" err="1"/>
              <a:t>populatia</a:t>
            </a:r>
            <a:r>
              <a:rPr lang="en-US" altLang="en-US" sz="1200" dirty="0"/>
              <a:t> e sub numarul </a:t>
            </a:r>
            <a:r>
              <a:rPr lang="en-US" altLang="en-US" sz="1200" dirty="0" err="1"/>
              <a:t>sustenabil</a:t>
            </a:r>
            <a:r>
              <a:rPr lang="en-US" altLang="en-US" sz="1200" dirty="0"/>
              <a:t> (300 </a:t>
            </a:r>
            <a:r>
              <a:rPr lang="en-US" altLang="en-US" sz="1200" dirty="0" err="1"/>
              <a:t>indivizi</a:t>
            </a:r>
            <a:r>
              <a:rPr lang="en-US" altLang="en-US" sz="1200" dirty="0"/>
              <a:t>) </a:t>
            </a:r>
          </a:p>
          <a:p>
            <a:pPr marL="889000" lvl="1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200" dirty="0" err="1"/>
              <a:t>indivizii</a:t>
            </a:r>
            <a:r>
              <a:rPr lang="en-US" altLang="en-US" sz="1200" dirty="0"/>
              <a:t> </a:t>
            </a:r>
            <a:r>
              <a:rPr lang="en-US" altLang="en-US" sz="1200" dirty="0" err="1"/>
              <a:t>sanatosi</a:t>
            </a:r>
            <a:r>
              <a:rPr lang="en-US" altLang="en-US" sz="1200" dirty="0"/>
              <a:t> fac pui (</a:t>
            </a:r>
            <a:r>
              <a:rPr lang="en-US" altLang="en-US" sz="1200" dirty="0" err="1"/>
              <a:t>Sanatos</a:t>
            </a:r>
            <a:r>
              <a:rPr lang="en-US" altLang="en-US" sz="1200" dirty="0"/>
              <a:t> </a:t>
            </a:r>
            <a:r>
              <a:rPr lang="en-US" altLang="en-US" sz="1200" dirty="0" err="1"/>
              <a:t>si</a:t>
            </a:r>
            <a:r>
              <a:rPr lang="en-US" altLang="en-US" sz="1200" dirty="0"/>
              <a:t> </a:t>
            </a:r>
            <a:r>
              <a:rPr lang="en-US" altLang="en-US" sz="1200" dirty="0" err="1"/>
              <a:t>neimun</a:t>
            </a:r>
            <a:r>
              <a:rPr lang="en-US" altLang="en-US" sz="1200" dirty="0"/>
              <a:t>): </a:t>
            </a:r>
          </a:p>
          <a:p>
            <a:pPr marL="889000" lvl="1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200" dirty="0" err="1"/>
              <a:t>probabilitatea</a:t>
            </a:r>
            <a:r>
              <a:rPr lang="en-US" altLang="en-US" sz="1200" dirty="0"/>
              <a:t> de </a:t>
            </a:r>
            <a:r>
              <a:rPr lang="en-US" altLang="en-US" sz="1200" dirty="0" err="1"/>
              <a:t>reproducere</a:t>
            </a:r>
            <a:r>
              <a:rPr lang="en-US" altLang="en-US" sz="1200" dirty="0"/>
              <a:t> </a:t>
            </a:r>
            <a:r>
              <a:rPr lang="en-US" altLang="en-US" sz="1200" dirty="0" err="1"/>
              <a:t>este</a:t>
            </a:r>
            <a:r>
              <a:rPr lang="en-US" altLang="en-US" sz="1200" dirty="0"/>
              <a:t> 1% la fiecare pas</a:t>
            </a:r>
            <a:endParaRPr lang="en-US" altLang="en-US" sz="1400" dirty="0"/>
          </a:p>
          <a:p>
            <a:pPr marL="431800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 err="1"/>
              <a:t>Imunitatea</a:t>
            </a:r>
            <a:r>
              <a:rPr lang="en-US" altLang="en-US" sz="1400" dirty="0"/>
              <a:t>: 52 saptamani, </a:t>
            </a:r>
            <a:r>
              <a:rPr lang="en-US" altLang="en-US" sz="1400" dirty="0" err="1"/>
              <a:t>daca</a:t>
            </a:r>
            <a:r>
              <a:rPr lang="en-US" altLang="en-US" sz="1400" dirty="0"/>
              <a:t> te </a:t>
            </a:r>
            <a:r>
              <a:rPr lang="en-US" altLang="en-US" sz="1400" dirty="0" err="1"/>
              <a:t>vindeci</a:t>
            </a:r>
            <a:endParaRPr lang="en-US" altLang="en-US" sz="1400" dirty="0"/>
          </a:p>
          <a:p>
            <a:pPr marL="431800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 err="1"/>
              <a:t>Durata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bolii</a:t>
            </a:r>
            <a:r>
              <a:rPr lang="en-US" altLang="en-US" sz="1400" dirty="0"/>
              <a:t>: duration (20 saptamani, default)</a:t>
            </a:r>
          </a:p>
          <a:p>
            <a:pPr marL="431800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Sansa </a:t>
            </a:r>
            <a:r>
              <a:rPr lang="en-US" altLang="en-US" sz="1400" dirty="0" err="1"/>
              <a:t>sa</a:t>
            </a:r>
            <a:r>
              <a:rPr lang="en-US" altLang="en-US" sz="1400" dirty="0"/>
              <a:t> te </a:t>
            </a:r>
            <a:r>
              <a:rPr lang="en-US" altLang="en-US" sz="1400" dirty="0" err="1"/>
              <a:t>vindeci</a:t>
            </a:r>
            <a:r>
              <a:rPr lang="en-US" altLang="en-US" sz="1400" dirty="0"/>
              <a:t>: change-recover (75%) 0=toti </a:t>
            </a:r>
            <a:r>
              <a:rPr lang="en-US" altLang="en-US" sz="1400" dirty="0" err="1"/>
              <a:t>infectatii</a:t>
            </a:r>
            <a:r>
              <a:rPr lang="en-US" altLang="en-US" sz="1400" dirty="0"/>
              <a:t> mor</a:t>
            </a:r>
          </a:p>
          <a:p>
            <a:pPr marL="431800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Rata de </a:t>
            </a:r>
            <a:r>
              <a:rPr lang="en-US" altLang="en-US" sz="1400" dirty="0" err="1"/>
              <a:t>transmisibilitate</a:t>
            </a:r>
            <a:r>
              <a:rPr lang="en-US" altLang="en-US" sz="1400" dirty="0"/>
              <a:t>: Infectiousness: La </a:t>
            </a:r>
            <a:r>
              <a:rPr lang="en-US" altLang="en-US" sz="1400" dirty="0" err="1"/>
              <a:t>intalnirea</a:t>
            </a:r>
            <a:r>
              <a:rPr lang="en-US" altLang="en-US" sz="1400" dirty="0"/>
              <a:t> a 2 </a:t>
            </a:r>
            <a:r>
              <a:rPr lang="en-US" altLang="en-US" sz="1400" dirty="0" err="1"/>
              <a:t>persoane</a:t>
            </a:r>
            <a:r>
              <a:rPr lang="en-US" altLang="en-US" sz="1400" dirty="0"/>
              <a:t> e 65% by default</a:t>
            </a:r>
          </a:p>
          <a:p>
            <a:pPr marL="431800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400" dirty="0"/>
              <a:t>4 </a:t>
            </a:r>
            <a:r>
              <a:rPr lang="en-US" altLang="en-US" sz="1400" dirty="0" err="1"/>
              <a:t>parametri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constanti</a:t>
            </a:r>
            <a:r>
              <a:rPr lang="en-US" altLang="en-US" sz="1400" dirty="0"/>
              <a:t> in cod (See setup-constants procedure). </a:t>
            </a:r>
          </a:p>
          <a:p>
            <a:pPr marL="889000" lvl="1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200" dirty="0"/>
              <a:t>1 pas = o </a:t>
            </a:r>
            <a:r>
              <a:rPr lang="en-US" altLang="en-US" sz="1200" dirty="0" err="1"/>
              <a:t>saptamana</a:t>
            </a:r>
            <a:endParaRPr lang="en-US" altLang="en-US" sz="1200" dirty="0"/>
          </a:p>
          <a:p>
            <a:pPr marL="889000" lvl="1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200" dirty="0" err="1"/>
              <a:t>Viata</a:t>
            </a:r>
            <a:r>
              <a:rPr lang="en-US" altLang="en-US" sz="1200" dirty="0"/>
              <a:t> </a:t>
            </a:r>
            <a:r>
              <a:rPr lang="en-US" altLang="en-US" sz="1200" dirty="0" err="1"/>
              <a:t>indivizilor</a:t>
            </a:r>
            <a:r>
              <a:rPr lang="en-US" altLang="en-US" sz="1200" dirty="0"/>
              <a:t>: 50 ani, </a:t>
            </a:r>
          </a:p>
          <a:p>
            <a:pPr marL="889000" lvl="1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200" dirty="0" err="1"/>
              <a:t>Populatia</a:t>
            </a:r>
            <a:r>
              <a:rPr lang="en-US" altLang="en-US" sz="1200" dirty="0"/>
              <a:t> </a:t>
            </a:r>
            <a:r>
              <a:rPr lang="en-US" altLang="en-US" sz="1200" dirty="0" err="1"/>
              <a:t>sustenabila</a:t>
            </a:r>
            <a:r>
              <a:rPr lang="en-US" altLang="en-US" sz="1200" dirty="0"/>
              <a:t>: 300, </a:t>
            </a:r>
          </a:p>
          <a:p>
            <a:pPr marL="889000" lvl="1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200" dirty="0" err="1"/>
              <a:t>Durata</a:t>
            </a:r>
            <a:r>
              <a:rPr lang="en-US" altLang="en-US" sz="1200" dirty="0"/>
              <a:t> </a:t>
            </a:r>
            <a:r>
              <a:rPr lang="en-US" altLang="en-US" sz="1200" dirty="0" err="1"/>
              <a:t>imunitatii</a:t>
            </a:r>
            <a:r>
              <a:rPr lang="en-US" altLang="en-US" sz="1200" dirty="0"/>
              <a:t>: 52 saptamani</a:t>
            </a:r>
          </a:p>
          <a:p>
            <a:pPr marL="889000" lvl="1" indent="-323850" defTabSz="756026">
              <a:spcBef>
                <a:spcPts val="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200" dirty="0" err="1"/>
              <a:t>Reproducerea</a:t>
            </a:r>
            <a:r>
              <a:rPr lang="en-US" altLang="en-US" sz="1200" dirty="0"/>
              <a:t>: </a:t>
            </a:r>
            <a:r>
              <a:rPr lang="en-US" altLang="en-US" sz="1200" dirty="0" err="1"/>
              <a:t>sansa</a:t>
            </a:r>
            <a:r>
              <a:rPr lang="en-US" altLang="en-US" sz="1200" dirty="0"/>
              <a:t> de 1% pe </a:t>
            </a:r>
            <a:r>
              <a:rPr lang="en-US" altLang="en-US" sz="1200" dirty="0" err="1"/>
              <a:t>saptamana</a:t>
            </a:r>
            <a:r>
              <a:rPr lang="en-US" altLang="en-US" sz="1200" dirty="0"/>
              <a:t> (la fiecare pas) </a:t>
            </a:r>
            <a:r>
              <a:rPr lang="en-US" altLang="en-US" sz="1200" dirty="0" err="1"/>
              <a:t>daca</a:t>
            </a:r>
            <a:r>
              <a:rPr lang="en-US" altLang="en-US" sz="1200" dirty="0"/>
              <a:t> </a:t>
            </a:r>
            <a:r>
              <a:rPr lang="en-US" altLang="en-US" sz="1200" dirty="0" err="1"/>
              <a:t>populatia</a:t>
            </a:r>
            <a:r>
              <a:rPr lang="en-US" altLang="en-US" sz="1200" dirty="0"/>
              <a:t> e sub 300</a:t>
            </a:r>
          </a:p>
        </p:txBody>
      </p:sp>
    </p:spTree>
    <p:extLst>
      <p:ext uri="{BB962C8B-B14F-4D97-AF65-F5344CB8AC3E}">
        <p14:creationId xmlns:p14="http://schemas.microsoft.com/office/powerpoint/2010/main" val="186222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Granovetter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pragurilor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 model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simulează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cum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indivizii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adoptă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comportamente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noi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bazate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influența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Fiecare agent are un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prag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personal, care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comportamentul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bazat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proporția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vecini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au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adoptat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deja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acel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comportament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3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Analizarea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proceselor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schimbare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condițiilor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adoptarea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masă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noi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comportamente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inovații</a:t>
            </a:r>
            <a:endParaRPr lang="en-US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3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difuzare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inovației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difuzare</a:t>
            </a: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inovației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 model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simulează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inovațiile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 exemplu,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tehnologiile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noi,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produsele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răspândesc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populație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grade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receptivitate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inovații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influențați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vecinii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 care au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adoptat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deja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inovația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Studierea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influențează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adoptarea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noilor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tehnologii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tendințele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difuzare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inovațiilor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5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piață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muncii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reprezintă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lucrători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angajatori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interacționează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piața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Lucrătorii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caută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abilitățile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preferințele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salariale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angajatorii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caută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angajeze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lucrători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corespundă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nevoilor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Explorarea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dinamicii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angajării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șomajului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formării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salariilor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diverse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 err="1"/>
              <a:t>Modeleaza</a:t>
            </a:r>
            <a:r>
              <a:rPr lang="en-GB" dirty="0"/>
              <a:t> </a:t>
            </a:r>
            <a:r>
              <a:rPr lang="en-GB" dirty="0" err="1"/>
              <a:t>intalnirea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angajatori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angajati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     la </a:t>
            </a:r>
            <a:r>
              <a:rPr lang="en-GB" dirty="0" err="1"/>
              <a:t>fiecare</a:t>
            </a:r>
            <a:r>
              <a:rPr lang="en-GB" dirty="0"/>
              <a:t> pas un </a:t>
            </a:r>
            <a:r>
              <a:rPr lang="en-GB" dirty="0" err="1"/>
              <a:t>angajator</a:t>
            </a:r>
            <a:r>
              <a:rPr lang="en-GB" dirty="0"/>
              <a:t> </a:t>
            </a:r>
            <a:r>
              <a:rPr lang="en-GB" dirty="0" err="1"/>
              <a:t>cauta</a:t>
            </a:r>
            <a:r>
              <a:rPr lang="en-GB" dirty="0"/>
              <a:t> un potential </a:t>
            </a:r>
            <a:r>
              <a:rPr lang="en-GB" dirty="0" err="1"/>
              <a:t>angajat</a:t>
            </a:r>
            <a:r>
              <a:rPr lang="en-GB" dirty="0"/>
              <a:t>, fie random fie </a:t>
            </a:r>
            <a:r>
              <a:rPr lang="en-GB" dirty="0" err="1"/>
              <a:t>dupa</a:t>
            </a:r>
            <a:r>
              <a:rPr lang="en-GB" dirty="0"/>
              <a:t> </a:t>
            </a:r>
            <a:r>
              <a:rPr lang="en-GB" dirty="0" err="1"/>
              <a:t>cel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ieftin</a:t>
            </a:r>
            <a:r>
              <a:rPr lang="en-GB" dirty="0"/>
              <a:t> fie </a:t>
            </a:r>
            <a:r>
              <a:rPr lang="en-GB" dirty="0" err="1"/>
              <a:t>dupa</a:t>
            </a:r>
            <a:r>
              <a:rPr lang="en-GB" dirty="0"/>
              <a:t> </a:t>
            </a:r>
            <a:r>
              <a:rPr lang="en-GB" dirty="0" err="1"/>
              <a:t>cel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pregatit</a:t>
            </a:r>
            <a:r>
              <a:rPr lang="en-GB" dirty="0"/>
              <a:t>. </a:t>
            </a:r>
          </a:p>
          <a:p>
            <a:pPr>
              <a:buFontTx/>
              <a:buChar char="-"/>
            </a:pPr>
            <a:r>
              <a:rPr lang="en-GB" dirty="0" err="1"/>
              <a:t>Cei</a:t>
            </a:r>
            <a:r>
              <a:rPr lang="en-GB" dirty="0"/>
              <a:t> </a:t>
            </a:r>
            <a:r>
              <a:rPr lang="en-GB" dirty="0" err="1"/>
              <a:t>doi</a:t>
            </a:r>
            <a:r>
              <a:rPr lang="en-GB" dirty="0"/>
              <a:t> au </a:t>
            </a:r>
            <a:r>
              <a:rPr lang="en-GB" dirty="0" err="1"/>
              <a:t>asteptari</a:t>
            </a:r>
            <a:r>
              <a:rPr lang="en-GB" dirty="0"/>
              <a:t> </a:t>
            </a:r>
            <a:r>
              <a:rPr lang="en-GB" dirty="0" err="1"/>
              <a:t>privind</a:t>
            </a:r>
            <a:r>
              <a:rPr lang="en-GB" dirty="0"/>
              <a:t> </a:t>
            </a:r>
            <a:r>
              <a:rPr lang="en-GB" dirty="0" err="1"/>
              <a:t>salariul</a:t>
            </a:r>
            <a:r>
              <a:rPr lang="en-GB" dirty="0"/>
              <a:t>: </a:t>
            </a:r>
            <a:r>
              <a:rPr lang="en-GB" dirty="0" err="1"/>
              <a:t>daca</a:t>
            </a:r>
            <a:r>
              <a:rPr lang="en-GB" dirty="0"/>
              <a:t> </a:t>
            </a:r>
            <a:r>
              <a:rPr lang="en-GB" dirty="0" err="1"/>
              <a:t>salariul</a:t>
            </a:r>
            <a:r>
              <a:rPr lang="en-GB" dirty="0"/>
              <a:t> </a:t>
            </a:r>
            <a:r>
              <a:rPr lang="en-GB" dirty="0" err="1"/>
              <a:t>cerut</a:t>
            </a:r>
            <a:r>
              <a:rPr lang="en-GB" dirty="0"/>
              <a:t> e sub </a:t>
            </a:r>
            <a:r>
              <a:rPr lang="en-GB" dirty="0" err="1"/>
              <a:t>cel</a:t>
            </a:r>
            <a:r>
              <a:rPr lang="en-GB" dirty="0"/>
              <a:t> </a:t>
            </a:r>
            <a:r>
              <a:rPr lang="en-GB" dirty="0" err="1"/>
              <a:t>oferit</a:t>
            </a:r>
            <a:r>
              <a:rPr lang="en-GB" dirty="0"/>
              <a:t> (</a:t>
            </a:r>
            <a:r>
              <a:rPr lang="en-GB" dirty="0" err="1"/>
              <a:t>sau</a:t>
            </a:r>
            <a:r>
              <a:rPr lang="en-GB" dirty="0"/>
              <a:t> e </a:t>
            </a:r>
            <a:r>
              <a:rPr lang="en-GB" dirty="0" err="1"/>
              <a:t>acelasi</a:t>
            </a:r>
            <a:r>
              <a:rPr lang="en-GB" dirty="0"/>
              <a:t>, </a:t>
            </a:r>
            <a:r>
              <a:rPr lang="en-GB" dirty="0" err="1"/>
              <a:t>dar</a:t>
            </a:r>
            <a:r>
              <a:rPr lang="en-GB" dirty="0"/>
              <a:t> are </a:t>
            </a:r>
            <a:r>
              <a:rPr lang="en-GB" dirty="0" err="1"/>
              <a:t>conditii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bune</a:t>
            </a:r>
            <a:r>
              <a:rPr lang="en-GB" dirty="0"/>
              <a:t>) se </a:t>
            </a:r>
            <a:r>
              <a:rPr lang="en-GB" dirty="0" err="1"/>
              <a:t>incheie</a:t>
            </a:r>
            <a:r>
              <a:rPr lang="en-GB" dirty="0"/>
              <a:t> contractual de </a:t>
            </a:r>
            <a:r>
              <a:rPr lang="en-GB" dirty="0" err="1"/>
              <a:t>munca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salariul</a:t>
            </a:r>
            <a:r>
              <a:rPr lang="en-GB" dirty="0"/>
              <a:t> e </a:t>
            </a:r>
            <a:r>
              <a:rPr lang="en-GB" dirty="0" err="1"/>
              <a:t>undeva</a:t>
            </a:r>
            <a:r>
              <a:rPr lang="en-GB" dirty="0"/>
              <a:t> </a:t>
            </a:r>
            <a:r>
              <a:rPr lang="en-GB" dirty="0" err="1"/>
              <a:t>intre</a:t>
            </a:r>
            <a:r>
              <a:rPr lang="en-GB" dirty="0"/>
              <a:t> </a:t>
            </a:r>
            <a:r>
              <a:rPr lang="en-GB" dirty="0" err="1"/>
              <a:t>cele</a:t>
            </a:r>
            <a:r>
              <a:rPr lang="en-GB" dirty="0"/>
              <a:t> 2</a:t>
            </a:r>
          </a:p>
          <a:p>
            <a:pPr>
              <a:buFontTx/>
              <a:buChar char="-"/>
            </a:pPr>
            <a:r>
              <a:rPr lang="en-GB" dirty="0" err="1"/>
              <a:t>Exista</a:t>
            </a:r>
            <a:r>
              <a:rPr lang="en-GB" dirty="0"/>
              <a:t> un </a:t>
            </a:r>
            <a:r>
              <a:rPr lang="en-GB" dirty="0" err="1"/>
              <a:t>salariu</a:t>
            </a:r>
            <a:r>
              <a:rPr lang="en-GB" dirty="0"/>
              <a:t> minim </a:t>
            </a:r>
          </a:p>
          <a:p>
            <a:pPr>
              <a:buFontTx/>
              <a:buChar char="-"/>
            </a:pPr>
            <a:r>
              <a:rPr lang="en-GB" dirty="0" err="1"/>
              <a:t>Contractul</a:t>
            </a:r>
            <a:r>
              <a:rPr lang="en-GB" dirty="0"/>
              <a:t> se </a:t>
            </a:r>
            <a:r>
              <a:rPr lang="en-GB" dirty="0" err="1"/>
              <a:t>incheie</a:t>
            </a:r>
            <a:r>
              <a:rPr lang="en-GB" dirty="0"/>
              <a:t> </a:t>
            </a:r>
            <a:r>
              <a:rPr lang="en-GB" dirty="0" err="1"/>
              <a:t>cand</a:t>
            </a:r>
            <a:r>
              <a:rPr lang="en-GB" dirty="0"/>
              <a:t> </a:t>
            </a:r>
            <a:r>
              <a:rPr lang="en-GB" dirty="0" err="1"/>
              <a:t>unul</a:t>
            </a:r>
            <a:r>
              <a:rPr lang="en-GB" dirty="0"/>
              <a:t> din </a:t>
            </a:r>
            <a:r>
              <a:rPr lang="en-GB" dirty="0" err="1"/>
              <a:t>cei</a:t>
            </a:r>
            <a:r>
              <a:rPr lang="en-GB" dirty="0"/>
              <a:t> 2 </a:t>
            </a:r>
            <a:r>
              <a:rPr lang="en-GB" dirty="0" err="1"/>
              <a:t>gaseste</a:t>
            </a:r>
            <a:r>
              <a:rPr lang="en-GB" dirty="0"/>
              <a:t> un contract </a:t>
            </a:r>
            <a:r>
              <a:rPr lang="en-GB" dirty="0" err="1"/>
              <a:t>mai</a:t>
            </a:r>
            <a:r>
              <a:rPr lang="en-GB" dirty="0"/>
              <a:t> bun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cand</a:t>
            </a:r>
            <a:r>
              <a:rPr lang="en-GB" dirty="0"/>
              <a:t> un </a:t>
            </a:r>
            <a:r>
              <a:rPr lang="en-GB" dirty="0" err="1"/>
              <a:t>angajator</a:t>
            </a:r>
            <a:r>
              <a:rPr lang="en-GB" dirty="0"/>
              <a:t> </a:t>
            </a:r>
            <a:r>
              <a:rPr lang="en-GB" dirty="0" err="1"/>
              <a:t>angajeaza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mult</a:t>
            </a:r>
            <a:r>
              <a:rPr lang="en-GB" dirty="0"/>
              <a:t> de (1 + </a:t>
            </a:r>
            <a:r>
              <a:rPr lang="en-GB" dirty="0" err="1"/>
              <a:t>nr_muncitori</a:t>
            </a:r>
            <a:r>
              <a:rPr lang="en-GB" dirty="0"/>
              <a:t> / </a:t>
            </a:r>
            <a:r>
              <a:rPr lang="en-GB" dirty="0" err="1"/>
              <a:t>nr_angajatori</a:t>
            </a:r>
            <a:r>
              <a:rPr lang="en-GB" dirty="0"/>
              <a:t>). In a </a:t>
            </a:r>
            <a:r>
              <a:rPr lang="en-GB" dirty="0" err="1"/>
              <a:t>doua</a:t>
            </a:r>
            <a:r>
              <a:rPr lang="en-GB" dirty="0"/>
              <a:t> </a:t>
            </a:r>
            <a:r>
              <a:rPr lang="en-GB" dirty="0" err="1"/>
              <a:t>varianta</a:t>
            </a:r>
            <a:r>
              <a:rPr lang="en-GB" dirty="0"/>
              <a:t> e </a:t>
            </a:r>
            <a:r>
              <a:rPr lang="en-GB" dirty="0" err="1"/>
              <a:t>concediat</a:t>
            </a:r>
            <a:r>
              <a:rPr lang="en-GB" dirty="0"/>
              <a:t> </a:t>
            </a:r>
            <a:r>
              <a:rPr lang="en-GB" dirty="0" err="1"/>
              <a:t>cel</a:t>
            </a:r>
            <a:r>
              <a:rPr lang="en-GB" dirty="0"/>
              <a:t> cu </a:t>
            </a:r>
            <a:r>
              <a:rPr lang="en-GB" dirty="0" err="1"/>
              <a:t>salariul</a:t>
            </a:r>
            <a:r>
              <a:rPr lang="en-GB" dirty="0"/>
              <a:t> </a:t>
            </a:r>
            <a:r>
              <a:rPr lang="en-GB" dirty="0" err="1"/>
              <a:t>cel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mare</a:t>
            </a:r>
          </a:p>
          <a:p>
            <a:r>
              <a:rPr lang="en-GB" dirty="0" err="1"/>
              <a:t>Parametri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Numarul</a:t>
            </a:r>
            <a:r>
              <a:rPr lang="en-GB" dirty="0"/>
              <a:t> din </a:t>
            </a:r>
            <a:r>
              <a:rPr lang="en-GB" dirty="0" err="1"/>
              <a:t>fiecare</a:t>
            </a:r>
            <a:endParaRPr lang="en-GB" dirty="0"/>
          </a:p>
          <a:p>
            <a:r>
              <a:rPr lang="en-GB" dirty="0" err="1"/>
              <a:t>Salariulmaximsperat</a:t>
            </a:r>
            <a:r>
              <a:rPr lang="en-GB" dirty="0"/>
              <a:t> de </a:t>
            </a:r>
            <a:r>
              <a:rPr lang="en-GB" dirty="0" err="1"/>
              <a:t>fiecare</a:t>
            </a:r>
            <a:endParaRPr lang="en-GB" dirty="0"/>
          </a:p>
          <a:p>
            <a:r>
              <a:rPr lang="en-GB" dirty="0" err="1"/>
              <a:t>Nr.maxim</a:t>
            </a:r>
            <a:r>
              <a:rPr lang="en-GB" dirty="0"/>
              <a:t> </a:t>
            </a:r>
            <a:r>
              <a:rPr lang="en-GB" dirty="0" err="1"/>
              <a:t>depasi</a:t>
            </a:r>
            <a:endParaRPr lang="en-GB" dirty="0"/>
          </a:p>
          <a:p>
            <a:r>
              <a:rPr lang="en-GB" dirty="0" err="1"/>
              <a:t>Versiunea</a:t>
            </a:r>
            <a:r>
              <a:rPr lang="en-GB" dirty="0"/>
              <a:t> </a:t>
            </a:r>
            <a:r>
              <a:rPr lang="en-GB" dirty="0" err="1"/>
              <a:t>algoritmului</a:t>
            </a:r>
            <a:r>
              <a:rPr lang="en-GB" dirty="0"/>
              <a:t> ("who-seeks-whom"). </a:t>
            </a:r>
          </a:p>
          <a:p>
            <a:r>
              <a:rPr lang="en-GB" dirty="0" err="1"/>
              <a:t>Daca</a:t>
            </a:r>
            <a:r>
              <a:rPr lang="en-GB" dirty="0"/>
              <a:t> </a:t>
            </a:r>
            <a:r>
              <a:rPr lang="en-GB" dirty="0" err="1"/>
              <a:t>exista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nu </a:t>
            </a:r>
            <a:r>
              <a:rPr lang="en-GB" dirty="0" err="1"/>
              <a:t>salariu</a:t>
            </a:r>
            <a:r>
              <a:rPr lang="en-GB" dirty="0"/>
              <a:t> minim</a:t>
            </a:r>
          </a:p>
          <a:p>
            <a:r>
              <a:rPr lang="en-GB" dirty="0" err="1"/>
              <a:t>Afisare</a:t>
            </a:r>
            <a:r>
              <a:rPr lang="en-GB" dirty="0"/>
              <a:t> </a:t>
            </a:r>
            <a:r>
              <a:rPr lang="en-GB" dirty="0" err="1"/>
              <a:t>curbe</a:t>
            </a:r>
            <a:r>
              <a:rPr lang="en-GB" dirty="0"/>
              <a:t> </a:t>
            </a:r>
            <a:r>
              <a:rPr lang="en-GB" dirty="0" err="1"/>
              <a:t>cerere-oferta</a:t>
            </a:r>
            <a:endParaRPr lang="en-GB" dirty="0"/>
          </a:p>
          <a:p>
            <a:r>
              <a:rPr lang="en-GB" dirty="0" err="1"/>
              <a:t>Numarul</a:t>
            </a:r>
            <a:r>
              <a:rPr lang="en-GB" dirty="0"/>
              <a:t> de </a:t>
            </a:r>
            <a:r>
              <a:rPr lang="en-GB" dirty="0" err="1"/>
              <a:t>contracte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1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migrație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urban-rural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 model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simulează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deciziile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migrație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indivizilor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zonele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urbane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rurale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decid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mute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precum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oportunitățile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angajare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costul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calitatea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vieții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rețelele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Analizarea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tiparelor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migrație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impactului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dezvoltării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urbane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rurale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3179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LightSeedRightStep">
      <a:dk1>
        <a:srgbClr val="000000"/>
      </a:dk1>
      <a:lt1>
        <a:srgbClr val="FFFFFF"/>
      </a:lt1>
      <a:dk2>
        <a:srgbClr val="382441"/>
      </a:dk2>
      <a:lt2>
        <a:srgbClr val="E8E7E2"/>
      </a:lt2>
      <a:accent1>
        <a:srgbClr val="6E81EE"/>
      </a:accent1>
      <a:accent2>
        <a:srgbClr val="784EEB"/>
      </a:accent2>
      <a:accent3>
        <a:srgbClr val="C66EEE"/>
      </a:accent3>
      <a:accent4>
        <a:srgbClr val="EB4EDA"/>
      </a:accent4>
      <a:accent5>
        <a:srgbClr val="EE6EAB"/>
      </a:accent5>
      <a:accent6>
        <a:srgbClr val="EB4E58"/>
      </a:accent6>
      <a:hlink>
        <a:srgbClr val="8B8354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1377</Words>
  <Application>Microsoft Office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Abadi</vt:lpstr>
      <vt:lpstr>Arial</vt:lpstr>
      <vt:lpstr>Calibri</vt:lpstr>
      <vt:lpstr>Grandview</vt:lpstr>
      <vt:lpstr>Grandview Display</vt:lpstr>
      <vt:lpstr>Symbol</vt:lpstr>
      <vt:lpstr>Times New Roman</vt:lpstr>
      <vt:lpstr>Wingdings</vt:lpstr>
      <vt:lpstr>CitationVTI</vt:lpstr>
      <vt:lpstr>MODELAREA PROCESELOR SOCIALE</vt:lpstr>
      <vt:lpstr>Modelul Schelling de segregare rezidențială</vt:lpstr>
      <vt:lpstr>Modelul Sugarscape</vt:lpstr>
      <vt:lpstr>Modelul Axelrod al diseminării culturale</vt:lpstr>
      <vt:lpstr>Modelul Epstein al răspândirii epidemiei</vt:lpstr>
      <vt:lpstr>Modelul Granovetter al pragurilor sociale</vt:lpstr>
      <vt:lpstr>Modelul de difuzare a inovației</vt:lpstr>
      <vt:lpstr>Modelul de piață a muncii</vt:lpstr>
      <vt:lpstr>Modelul de migrație urban-rural</vt:lpstr>
      <vt:lpstr>Modelul de dinamică a opiniei</vt:lpstr>
      <vt:lpstr>Modelul de formare a coalițiilor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MODELAREA PROCESELOR SOCIALE</dc:title>
  <dc:creator>Marghescu Mihai Bogdan</dc:creator>
  <cp:lastModifiedBy>MITRUT DORIN</cp:lastModifiedBy>
  <cp:revision>31</cp:revision>
  <dcterms:created xsi:type="dcterms:W3CDTF">2024-07-08T06:58:13Z</dcterms:created>
  <dcterms:modified xsi:type="dcterms:W3CDTF">2024-10-31T16:01:09Z</dcterms:modified>
</cp:coreProperties>
</file>