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C4F9-5EE7-47B7-B965-368EB53A43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7700" y="1181099"/>
            <a:ext cx="6864724" cy="3581399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A4A1F1-374F-4FC8-89F7-83065EA4F5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7700" y="5075227"/>
            <a:ext cx="6864724" cy="868374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B5CB5F-AE9B-4C02-B16F-C462CAFC1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14B1CC-830B-4695-B174-D9E9100A8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CD43F-E516-4123-A6D8-DB72C3CC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356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8C0AF-44D0-4830-AF13-49B8522BE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1B4D8C-6045-47B3-9A0C-F2215A904C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19A9F1-F398-416A-A8C0-0A36D838D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7F801-C9FB-4A34-8386-BA9FBACCB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05176-F6E9-4997-8355-74F2A4560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76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EBC807-13E1-4F3F-83FA-FD9BD24F3B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86520" y="647699"/>
            <a:ext cx="2291080" cy="52959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7E2EAA-155E-482E-A2B8-547653B253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52371" y="647699"/>
            <a:ext cx="8120789" cy="52959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4A4BDC-BDD0-417D-AF7C-516EE556D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F663EC-23F9-4202-80F3-F8E550884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C8402D-7367-485B-AEA6-5AB2B8209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61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FF197-4D72-4945-8068-57D52018E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81FA8-039D-4BAF-8AAB-7B6616AFE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27357F-46A1-493A-A5E4-1D7FAE5B9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7277BC-26F9-4B14-A2DC-C7575C5A6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7BC3FF-EE25-45FB-A7A8-AAA522F70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030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596BE-9AF9-4E97-9204-5B672D797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362200"/>
            <a:ext cx="7696200" cy="240030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EDF98A-E8AE-4443-9A8C-CB35DEB2CE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81200" y="5067300"/>
            <a:ext cx="7696200" cy="8763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7114B-35CB-40C5-BCC8-C5039524F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1AA324-982E-42C4-8002-5F236877C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01596-9353-4C1A-972E-6522F2B42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709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F0BC9-7469-437A-B92B-0A2627E4B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7D887-595C-4649-AF8E-E78307000D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825625"/>
            <a:ext cx="49911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9FE29C-ED37-4DD9-949F-002434261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8400" y="1825625"/>
            <a:ext cx="5029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F6AA34-8CC0-4E5B-8396-0AC756331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DF7398-73FE-4D27-AFF9-91BEBFED3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700880-10EE-4115-8BBB-13DDF270D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255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F3C9B-D20D-43FA-BA18-D50F86A91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1" y="647699"/>
            <a:ext cx="10625229" cy="11506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52F00A-F4EE-40FC-9325-373840422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5863" y="1879599"/>
            <a:ext cx="5157787" cy="675641"/>
          </a:xfrm>
        </p:spPr>
        <p:txBody>
          <a:bodyPr anchor="b">
            <a:no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75DD90-A306-4A8B-A54C-8033B7F7F0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5863" y="2560955"/>
            <a:ext cx="5157787" cy="3649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40E0AA-F8F8-4862-B27B-50FAF2F34D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4412" y="1879599"/>
            <a:ext cx="5183188" cy="675641"/>
          </a:xfrm>
        </p:spPr>
        <p:txBody>
          <a:bodyPr anchor="b">
            <a:no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FEBDD6-EDA1-4CE7-9DDC-9D977E12DD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4412" y="2560955"/>
            <a:ext cx="5183188" cy="3649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044487-D350-4434-A5C7-A96942FFC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89DC43-E591-42BF-82EE-E4887E4BC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8CD421-2D00-41DD-A393-4739E389D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220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39A8B-0FAF-431C-9657-9003FA037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BBA2A1-331D-40F8-867B-CE1501136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0995C1-5121-47B6-AC6D-F60C0FF66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DBE022-9B54-431C-80D5-5D8F2AFCB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847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15B6E5-6347-41F6-85FC-3BF3652D1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6A93F6-45F8-4453-B5DC-B2F3D5D0B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E364E1-213B-4AF0-80D7-8101EFD5E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310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90B5D-E76D-4797-AD77-15625D675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2" y="647700"/>
            <a:ext cx="4119654" cy="1714500"/>
          </a:xfrm>
        </p:spPr>
        <p:txBody>
          <a:bodyPr anchor="b"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44D8D-C9CF-43B2-905D-2368B17A5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0188" y="914400"/>
            <a:ext cx="5737412" cy="50291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B4BF0C-D14C-46D7-ACDD-1885DDD883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2372" y="2697479"/>
            <a:ext cx="4119654" cy="32461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FD7D8D-72E7-4ABD-BB87-80BB49003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D9C1CE-C8CE-4364-A021-ADC2D6472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E6FA33-09EF-495A-853E-63750CA37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49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F023E-952E-40DF-A101-74D22789D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2" y="647700"/>
            <a:ext cx="4119654" cy="1714500"/>
          </a:xfrm>
        </p:spPr>
        <p:txBody>
          <a:bodyPr anchor="b"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1E98DD-BF5D-4CCA-8C66-F2A6CE1127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86400" y="914400"/>
            <a:ext cx="5791200" cy="50291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EC22A6-F2C2-4A88-BEE5-2D6CEB520E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2372" y="2697480"/>
            <a:ext cx="4119654" cy="31715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A1F755-C7AF-4C50-8CA8-828612A76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EDE175-E818-477C-A3F6-7DD65C126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D0B8E3-DB91-440B-818F-71E4248BB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099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5EB7D6-B8CB-49E3-874F-2255BEE82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1" y="647700"/>
            <a:ext cx="10625229" cy="11470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BEEAC5-A8AB-4FE8-A270-D70F7DED4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2371" y="2095500"/>
            <a:ext cx="10620855" cy="384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B6506C-52BF-4C05-AD31-7C08B80151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52371" y="6332538"/>
            <a:ext cx="30064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spc="100" baseline="0">
                <a:solidFill>
                  <a:schemeClr val="tx1"/>
                </a:solidFill>
              </a:defRPr>
            </a:lvl1pPr>
          </a:lstStyle>
          <a:p>
            <a:fld id="{D341B595-366B-43E2-A22E-EA6A78C03F06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534630-6C67-4A40-A499-CB025B2438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034169" y="6332538"/>
            <a:ext cx="35054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spc="1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4E14B-0EE8-4015-809C-DD36B5459B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44747" y="6332538"/>
            <a:ext cx="5398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spc="100" baseline="0">
                <a:solidFill>
                  <a:schemeClr val="tx1"/>
                </a:solidFill>
              </a:defRPr>
            </a:lvl1pPr>
          </a:lstStyle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210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3600" kern="1200" cap="all" spc="300" baseline="0">
          <a:solidFill>
            <a:srgbClr val="FFFFFF"/>
          </a:solidFill>
          <a:highlight>
            <a:srgbClr val="000000"/>
          </a:highligh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676BA4C-E5AE-9F11-7020-A6E6FDD26DA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753" b="12192"/>
          <a:stretch/>
        </p:blipFill>
        <p:spPr>
          <a:xfrm>
            <a:off x="-4" y="10"/>
            <a:ext cx="12192000" cy="6857990"/>
          </a:xfrm>
          <a:prstGeom prst="rect">
            <a:avLst/>
          </a:prstGeom>
        </p:spPr>
      </p:pic>
      <p:sp>
        <p:nvSpPr>
          <p:cNvPr id="2" name="Titlu 1">
            <a:extLst>
              <a:ext uri="{FF2B5EF4-FFF2-40B4-BE49-F238E27FC236}">
                <a16:creationId xmlns:a16="http://schemas.microsoft.com/office/drawing/2014/main" id="{81306797-2EAB-246D-9597-C6AE0869D6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2371" y="647700"/>
            <a:ext cx="4291920" cy="3375660"/>
          </a:xfrm>
        </p:spPr>
        <p:txBody>
          <a:bodyPr anchor="t">
            <a:normAutofit/>
          </a:bodyPr>
          <a:lstStyle/>
          <a:p>
            <a:r>
              <a:rPr lang="en-US" sz="3200" dirty="0"/>
              <a:t>MODELAREA PROCESELOR SOCIALE</a:t>
            </a:r>
          </a:p>
        </p:txBody>
      </p:sp>
      <p:sp>
        <p:nvSpPr>
          <p:cNvPr id="3" name="Subtitlu 2">
            <a:extLst>
              <a:ext uri="{FF2B5EF4-FFF2-40B4-BE49-F238E27FC236}">
                <a16:creationId xmlns:a16="http://schemas.microsoft.com/office/drawing/2014/main" id="{B902459F-049B-5809-B4A6-0DE6117476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7700" y="5075227"/>
            <a:ext cx="5448300" cy="906473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rgbClr val="FFFFFF"/>
                </a:solidFill>
                <a:latin typeface="Abadi" panose="020B0604020104020204" pitchFamily="34" charset="0"/>
              </a:rPr>
              <a:t>CURS 3</a:t>
            </a:r>
          </a:p>
          <a:p>
            <a:r>
              <a:rPr lang="en-US" sz="2000" b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MODELE BAZATE PE AGENȚI (ABM)</a:t>
            </a:r>
            <a:endParaRPr lang="en-US" sz="2000" b="1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348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B0A24812-3C22-F682-E2BB-986492D6F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790947" cy="643689"/>
          </a:xfrm>
        </p:spPr>
        <p:txBody>
          <a:bodyPr>
            <a:noAutofit/>
          </a:bodyPr>
          <a:lstStyle/>
          <a:p>
            <a:r>
              <a:rPr lang="en-US" sz="2800" b="1" kern="0" dirty="0" err="1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Modelul</a:t>
            </a:r>
            <a:r>
              <a:rPr lang="en-US" sz="2800" b="1" kern="0" dirty="0"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kern="0" dirty="0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n-US" sz="2800" b="1" kern="0" dirty="0" err="1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dinamică</a:t>
            </a:r>
            <a:r>
              <a:rPr lang="en-US" sz="2800" b="1" kern="0" dirty="0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800" b="1" kern="0" dirty="0" err="1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opiniei</a:t>
            </a:r>
            <a:endParaRPr lang="en-US" sz="2800" dirty="0">
              <a:highlight>
                <a:srgbClr val="000080"/>
              </a:highlight>
            </a:endParaRP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E5C90CFF-0FA9-E403-69B1-826239911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643689"/>
            <a:ext cx="12135852" cy="6214311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Agenții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au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opinii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 diverse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subiecte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interacționează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vecinii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pentru a-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actualiza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opiniile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Acest model poate include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factori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precum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influența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socială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conformitatea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polarizarea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Scop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Studierea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formării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schimbării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opiniei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publice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inclusiv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fenomenele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polarizare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consens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6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9197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B0A24812-3C22-F682-E2BB-986492D6F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790947" cy="643689"/>
          </a:xfrm>
        </p:spPr>
        <p:txBody>
          <a:bodyPr>
            <a:noAutofit/>
          </a:bodyPr>
          <a:lstStyle/>
          <a:p>
            <a:r>
              <a:rPr lang="en-US" sz="2800" b="1" kern="0" dirty="0" err="1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Modelul</a:t>
            </a:r>
            <a:r>
              <a:rPr lang="en-US" sz="2800" b="1" kern="0" dirty="0"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kern="0" dirty="0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n-US" sz="2800" b="1" kern="0" dirty="0" err="1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formare</a:t>
            </a:r>
            <a:r>
              <a:rPr lang="en-US" sz="2800" b="1" kern="0" dirty="0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800" b="1" kern="0" dirty="0" err="1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coalițiilor</a:t>
            </a:r>
            <a:endParaRPr lang="en-US" sz="2800" dirty="0">
              <a:highlight>
                <a:srgbClr val="000080"/>
              </a:highlight>
            </a:endParaRP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E5C90CFF-0FA9-E403-69B1-826239911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643689"/>
            <a:ext cx="12135852" cy="6214311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Acest model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simulează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formarea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alianțe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coaliții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între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agenți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care au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interese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comune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complementare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Agenții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negociază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colaborează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pentru a-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atinge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obiectivele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individuale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colective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Scop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Înțelegerea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proceselor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negociere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cooperare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contextul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politic, economic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social.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826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B0A24812-3C22-F682-E2BB-986492D6F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790947" cy="643689"/>
          </a:xfrm>
        </p:spPr>
        <p:txBody>
          <a:bodyPr>
            <a:noAutofit/>
          </a:bodyPr>
          <a:lstStyle/>
          <a:p>
            <a:r>
              <a:rPr lang="en-US" sz="2800" b="1" kern="0" dirty="0" err="1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Modelul</a:t>
            </a:r>
            <a:r>
              <a:rPr lang="en-US" sz="2800" b="1" kern="0" dirty="0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Schelling de </a:t>
            </a:r>
            <a:r>
              <a:rPr lang="en-US" sz="2800" b="1" kern="0" dirty="0" err="1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segregare</a:t>
            </a:r>
            <a:r>
              <a:rPr lang="en-US" sz="2800" b="1" kern="0" dirty="0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kern="0" dirty="0" err="1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rezidențială</a:t>
            </a:r>
            <a:endParaRPr lang="en-US" sz="2800" dirty="0">
              <a:highlight>
                <a:srgbClr val="000080"/>
              </a:highlight>
            </a:endParaRP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E5C90CFF-0FA9-E403-69B1-826239911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643689"/>
            <a:ext cx="12135852" cy="6214311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Acest model </a:t>
            </a:r>
            <a:r>
              <a:rPr lang="en-US" sz="16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simulează</a:t>
            </a:r>
            <a:r>
              <a:rPr lang="en-US" sz="1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comportamentul</a:t>
            </a:r>
            <a:r>
              <a:rPr lang="en-US" sz="1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locuitorilor</a:t>
            </a:r>
            <a:r>
              <a:rPr lang="en-US" sz="1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unui </a:t>
            </a:r>
            <a:r>
              <a:rPr lang="en-US" sz="16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oraș</a:t>
            </a:r>
            <a:r>
              <a:rPr lang="en-US" sz="1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sz="16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preferă</a:t>
            </a:r>
            <a:r>
              <a:rPr lang="en-US" sz="1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1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trăiască</a:t>
            </a:r>
            <a:r>
              <a:rPr lang="en-US" sz="1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printre</a:t>
            </a:r>
            <a:r>
              <a:rPr lang="en-US" sz="1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vecini</a:t>
            </a:r>
            <a:r>
              <a:rPr lang="en-US" sz="1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similari</a:t>
            </a:r>
            <a:r>
              <a:rPr lang="en-US" sz="1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Fiecare agent (</a:t>
            </a:r>
            <a:r>
              <a:rPr lang="en-US" sz="16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locuitor</a:t>
            </a:r>
            <a:r>
              <a:rPr lang="en-US" sz="1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decide </a:t>
            </a:r>
            <a:r>
              <a:rPr lang="en-US" sz="16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dacă</a:t>
            </a:r>
            <a:r>
              <a:rPr lang="en-US" sz="1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1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mute </a:t>
            </a:r>
            <a:r>
              <a:rPr lang="en-US" sz="16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nu </a:t>
            </a:r>
            <a:r>
              <a:rPr lang="en-US" sz="16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bazat</a:t>
            </a:r>
            <a:r>
              <a:rPr lang="en-US" sz="1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 </a:t>
            </a:r>
            <a:r>
              <a:rPr lang="en-US" sz="16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compoziția</a:t>
            </a:r>
            <a:r>
              <a:rPr lang="en-US" sz="1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etnică</a:t>
            </a:r>
            <a:r>
              <a:rPr lang="en-US" sz="1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alt tip a </a:t>
            </a:r>
            <a:r>
              <a:rPr lang="en-US" sz="16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vecinătății</a:t>
            </a:r>
            <a:r>
              <a:rPr lang="en-US" sz="1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imediate</a:t>
            </a:r>
            <a:r>
              <a:rPr lang="en-US" sz="1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Chiar </a:t>
            </a:r>
            <a:r>
              <a:rPr lang="en-US" sz="16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16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preferințe</a:t>
            </a:r>
            <a:r>
              <a:rPr lang="en-US" sz="1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moderate pentru </a:t>
            </a:r>
            <a:r>
              <a:rPr lang="en-US" sz="16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diversitate</a:t>
            </a:r>
            <a:r>
              <a:rPr lang="en-US" sz="1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modelul</a:t>
            </a:r>
            <a:r>
              <a:rPr lang="en-US" sz="1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arată</a:t>
            </a:r>
            <a:r>
              <a:rPr lang="en-US" sz="1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cum pot </a:t>
            </a:r>
            <a:r>
              <a:rPr lang="en-US" sz="16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apărea</a:t>
            </a:r>
            <a:r>
              <a:rPr lang="en-US" sz="1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segregări</a:t>
            </a:r>
            <a:r>
              <a:rPr lang="en-US" sz="1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clare</a:t>
            </a:r>
            <a:r>
              <a:rPr lang="en-US" sz="1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Scop</a:t>
            </a:r>
            <a:r>
              <a:rPr lang="en-US" sz="1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Studiul</a:t>
            </a:r>
            <a:r>
              <a:rPr lang="en-US" sz="1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dinamicii</a:t>
            </a:r>
            <a:r>
              <a:rPr lang="en-US" sz="1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segregării</a:t>
            </a:r>
            <a:r>
              <a:rPr lang="en-US" sz="1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urbane </a:t>
            </a:r>
            <a:r>
              <a:rPr lang="en-US" sz="16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factorilor</a:t>
            </a:r>
            <a:r>
              <a:rPr lang="en-US" sz="1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sz="16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contribuie</a:t>
            </a:r>
            <a:r>
              <a:rPr lang="en-US" sz="1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6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formarea</a:t>
            </a:r>
            <a:r>
              <a:rPr lang="en-US" sz="1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comunităților</a:t>
            </a:r>
            <a:r>
              <a:rPr lang="en-US" sz="1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omogene</a:t>
            </a:r>
            <a:r>
              <a:rPr lang="en-US" sz="1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6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28B0443-DA21-1EF9-2081-8BA19D774900}"/>
              </a:ext>
            </a:extLst>
          </p:cNvPr>
          <p:cNvSpPr txBox="1">
            <a:spLocks noChangeArrowheads="1"/>
          </p:cNvSpPr>
          <p:nvPr/>
        </p:nvSpPr>
        <p:spPr>
          <a:xfrm>
            <a:off x="1267326" y="2077452"/>
            <a:ext cx="10106526" cy="4678947"/>
          </a:xfrm>
          <a:prstGeom prst="rect">
            <a:avLst/>
          </a:prstGeom>
        </p:spPr>
        <p:txBody>
          <a:bodyPr vert="horz" lIns="91440" tIns="12347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SzPct val="7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SzPct val="7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SzPct val="7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SzPct val="7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SzPct val="7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756026">
              <a:spcBef>
                <a:spcPts val="827"/>
              </a:spcBef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altLang="en-US" sz="1400" b="1" dirty="0" err="1"/>
              <a:t>Functionare</a:t>
            </a:r>
            <a:endParaRPr lang="en-US" altLang="en-US" sz="1400" b="1" dirty="0"/>
          </a:p>
          <a:p>
            <a:pPr marL="0" indent="0" defTabSz="756026">
              <a:spcBef>
                <a:spcPts val="827"/>
              </a:spcBef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altLang="en-US" sz="1400" dirty="0" err="1"/>
              <a:t>Populatii</a:t>
            </a:r>
            <a:r>
              <a:rPr lang="en-US" altLang="en-US" sz="1400" dirty="0"/>
              <a:t>: 2 (</a:t>
            </a:r>
            <a:r>
              <a:rPr lang="en-US" altLang="en-US" sz="1400" dirty="0" err="1"/>
              <a:t>albastru</a:t>
            </a:r>
            <a:r>
              <a:rPr lang="en-US" altLang="en-US" sz="1400" dirty="0"/>
              <a:t> </a:t>
            </a:r>
            <a:r>
              <a:rPr lang="en-US" altLang="en-US" sz="1400" dirty="0" err="1"/>
              <a:t>si</a:t>
            </a:r>
            <a:r>
              <a:rPr lang="en-US" altLang="en-US" sz="1400" dirty="0"/>
              <a:t> </a:t>
            </a:r>
            <a:r>
              <a:rPr lang="en-US" altLang="en-US" sz="1400" dirty="0" err="1"/>
              <a:t>portocaliu</a:t>
            </a:r>
            <a:r>
              <a:rPr lang="en-US" altLang="en-US" sz="1400" dirty="0"/>
              <a:t>, numar </a:t>
            </a:r>
            <a:r>
              <a:rPr lang="en-US" altLang="en-US" sz="1400" dirty="0" err="1"/>
              <a:t>aproximativ</a:t>
            </a:r>
            <a:r>
              <a:rPr lang="en-US" altLang="en-US" sz="1400" dirty="0"/>
              <a:t> egal)</a:t>
            </a:r>
          </a:p>
          <a:p>
            <a:pPr marL="0" indent="0" defTabSz="756026">
              <a:spcBef>
                <a:spcPts val="827"/>
              </a:spcBef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altLang="en-US" sz="1400" dirty="0" err="1"/>
              <a:t>Fieacare</a:t>
            </a:r>
            <a:r>
              <a:rPr lang="en-US" altLang="en-US" sz="1400" dirty="0"/>
              <a:t> </a:t>
            </a:r>
            <a:r>
              <a:rPr lang="en-US" altLang="en-US" sz="1400" dirty="0" err="1"/>
              <a:t>celula</a:t>
            </a:r>
            <a:r>
              <a:rPr lang="en-US" altLang="en-US" sz="1400" dirty="0"/>
              <a:t> contine o singura </a:t>
            </a:r>
            <a:r>
              <a:rPr lang="en-US" altLang="en-US" sz="1400" dirty="0" err="1"/>
              <a:t>persoana</a:t>
            </a:r>
            <a:r>
              <a:rPr lang="en-US" altLang="en-US" sz="1400" dirty="0"/>
              <a:t>:</a:t>
            </a:r>
          </a:p>
          <a:p>
            <a:pPr marL="0" indent="0" defTabSz="756026">
              <a:spcBef>
                <a:spcPts val="827"/>
              </a:spcBef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altLang="en-US" sz="1400" dirty="0" err="1"/>
              <a:t>Casute</a:t>
            </a:r>
            <a:r>
              <a:rPr lang="en-US" altLang="en-US" sz="1400" dirty="0"/>
              <a:t>: 3 </a:t>
            </a:r>
            <a:r>
              <a:rPr lang="en-US" altLang="en-US" sz="1400" dirty="0" err="1"/>
              <a:t>tipuri</a:t>
            </a:r>
            <a:endParaRPr lang="en-US" altLang="en-US" sz="1400" dirty="0"/>
          </a:p>
          <a:p>
            <a:pPr marL="0" indent="0" defTabSz="756026">
              <a:spcBef>
                <a:spcPts val="827"/>
              </a:spcBef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altLang="en-US" sz="1400" dirty="0"/>
              <a:t>1. </a:t>
            </a:r>
            <a:r>
              <a:rPr lang="en-US" altLang="en-US" sz="1400" dirty="0" err="1"/>
              <a:t>locuite</a:t>
            </a:r>
            <a:r>
              <a:rPr lang="en-US" altLang="en-US" sz="1400" dirty="0"/>
              <a:t> de </a:t>
            </a:r>
            <a:r>
              <a:rPr lang="en-US" altLang="en-US" sz="1400" dirty="0" err="1"/>
              <a:t>portocalii</a:t>
            </a:r>
            <a:endParaRPr lang="en-US" altLang="en-US" sz="1400" dirty="0"/>
          </a:p>
          <a:p>
            <a:pPr marL="0" indent="0" defTabSz="756026">
              <a:spcBef>
                <a:spcPts val="827"/>
              </a:spcBef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altLang="en-US" sz="1400" dirty="0"/>
              <a:t>2. </a:t>
            </a:r>
            <a:r>
              <a:rPr lang="en-US" altLang="en-US" sz="1400" dirty="0" err="1"/>
              <a:t>Locuite</a:t>
            </a:r>
            <a:r>
              <a:rPr lang="en-US" altLang="en-US" sz="1400" dirty="0"/>
              <a:t> de </a:t>
            </a:r>
            <a:r>
              <a:rPr lang="en-US" altLang="en-US" sz="1400" dirty="0" err="1"/>
              <a:t>albastri</a:t>
            </a:r>
            <a:endParaRPr lang="en-US" altLang="en-US" sz="1400" dirty="0"/>
          </a:p>
          <a:p>
            <a:pPr marL="0" indent="0" defTabSz="756026">
              <a:spcBef>
                <a:spcPts val="827"/>
              </a:spcBef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altLang="en-US" sz="1400" dirty="0"/>
              <a:t>3. </a:t>
            </a:r>
            <a:r>
              <a:rPr lang="en-US" altLang="en-US" sz="1400" dirty="0" err="1"/>
              <a:t>goale</a:t>
            </a:r>
            <a:endParaRPr lang="en-US" altLang="en-US" sz="1400" dirty="0"/>
          </a:p>
          <a:p>
            <a:pPr marL="0" indent="0" defTabSz="756026">
              <a:spcBef>
                <a:spcPts val="827"/>
              </a:spcBef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altLang="en-US" sz="1400" dirty="0" err="1"/>
              <a:t>Densitatea</a:t>
            </a:r>
            <a:r>
              <a:rPr lang="en-US" altLang="en-US" sz="1400" dirty="0"/>
              <a:t> = cat la % din case sunt </a:t>
            </a:r>
            <a:r>
              <a:rPr lang="en-US" altLang="en-US" sz="1400" dirty="0" err="1"/>
              <a:t>locuite</a:t>
            </a:r>
            <a:endParaRPr lang="en-US" altLang="en-US" sz="1400" dirty="0"/>
          </a:p>
          <a:p>
            <a:pPr marL="0" indent="0" defTabSz="756026">
              <a:spcBef>
                <a:spcPts val="827"/>
              </a:spcBef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altLang="en-US" sz="1400" dirty="0"/>
              <a:t>Daca numarul de </a:t>
            </a:r>
            <a:r>
              <a:rPr lang="en-US" altLang="en-US" sz="1400" dirty="0" err="1"/>
              <a:t>vecini</a:t>
            </a:r>
            <a:r>
              <a:rPr lang="en-US" altLang="en-US" sz="1400" dirty="0"/>
              <a:t> </a:t>
            </a:r>
            <a:r>
              <a:rPr lang="en-US" altLang="en-US" sz="1400" dirty="0" err="1"/>
              <a:t>similari</a:t>
            </a:r>
            <a:r>
              <a:rPr lang="en-US" altLang="en-US" sz="1400" dirty="0"/>
              <a:t> e sub %similar-wanted (</a:t>
            </a:r>
            <a:r>
              <a:rPr lang="en-US" altLang="en-US" sz="1400" dirty="0" err="1"/>
              <a:t>procentul</a:t>
            </a:r>
            <a:r>
              <a:rPr lang="en-US" altLang="en-US" sz="1400" dirty="0"/>
              <a:t> din </a:t>
            </a:r>
            <a:r>
              <a:rPr lang="en-US" altLang="en-US" sz="1400" dirty="0" err="1"/>
              <a:t>vecini</a:t>
            </a:r>
            <a:r>
              <a:rPr lang="en-US" altLang="en-US" sz="1400" dirty="0"/>
              <a:t> de </a:t>
            </a:r>
            <a:r>
              <a:rPr lang="en-US" altLang="en-US" sz="1400" dirty="0" err="1"/>
              <a:t>acelasi</a:t>
            </a:r>
            <a:r>
              <a:rPr lang="en-US" altLang="en-US" sz="1400" dirty="0"/>
              <a:t> fel)</a:t>
            </a:r>
          </a:p>
          <a:p>
            <a:pPr marL="0" indent="0" defTabSz="756026">
              <a:spcBef>
                <a:spcPts val="827"/>
              </a:spcBef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altLang="en-US" sz="1400" dirty="0"/>
              <a:t>-&gt; se </a:t>
            </a:r>
            <a:r>
              <a:rPr lang="en-US" altLang="en-US" sz="1400" dirty="0" err="1"/>
              <a:t>muta</a:t>
            </a:r>
            <a:r>
              <a:rPr lang="en-US" altLang="en-US" sz="1400" dirty="0"/>
              <a:t> </a:t>
            </a:r>
            <a:r>
              <a:rPr lang="en-US" altLang="en-US" sz="1400" dirty="0" err="1"/>
              <a:t>intr</a:t>
            </a:r>
            <a:r>
              <a:rPr lang="en-US" altLang="en-US" sz="1400" dirty="0"/>
              <a:t>-o casa </a:t>
            </a:r>
            <a:r>
              <a:rPr lang="en-US" altLang="en-US" sz="1400" dirty="0" err="1"/>
              <a:t>goala</a:t>
            </a:r>
            <a:r>
              <a:rPr lang="en-US" altLang="en-US" sz="1400" dirty="0"/>
              <a:t> din </a:t>
            </a:r>
            <a:r>
              <a:rPr lang="en-US" altLang="en-US" sz="1400" dirty="0" err="1"/>
              <a:t>vecinatate</a:t>
            </a:r>
            <a:endParaRPr lang="en-US" altLang="en-US" sz="1400" dirty="0"/>
          </a:p>
          <a:p>
            <a:pPr marL="0" indent="0" defTabSz="756026">
              <a:spcBef>
                <a:spcPts val="827"/>
              </a:spcBef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altLang="en-US" sz="1400" dirty="0" err="1"/>
              <a:t>Vizualizare</a:t>
            </a:r>
            <a:r>
              <a:rPr lang="en-US" altLang="en-US" sz="1400" dirty="0"/>
              <a:t>:</a:t>
            </a:r>
          </a:p>
          <a:p>
            <a:pPr marL="0" indent="0" defTabSz="756026">
              <a:spcBef>
                <a:spcPts val="827"/>
              </a:spcBef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altLang="en-US" sz="1400" dirty="0"/>
              <a:t>1. </a:t>
            </a:r>
            <a:r>
              <a:rPr lang="en-US" altLang="en-US" sz="1400" dirty="0" err="1"/>
              <a:t>Multumiti</a:t>
            </a:r>
            <a:r>
              <a:rPr lang="en-US" altLang="en-US" sz="1400" dirty="0"/>
              <a:t> = </a:t>
            </a:r>
            <a:r>
              <a:rPr lang="en-US" altLang="en-US" sz="1400" dirty="0" err="1"/>
              <a:t>patrat</a:t>
            </a:r>
            <a:r>
              <a:rPr lang="en-US" altLang="en-US" sz="1400" dirty="0"/>
              <a:t> </a:t>
            </a:r>
            <a:r>
              <a:rPr lang="en-US" altLang="en-US" sz="1400" dirty="0" err="1"/>
              <a:t>plin</a:t>
            </a:r>
            <a:endParaRPr lang="en-US" altLang="en-US" sz="1400" dirty="0"/>
          </a:p>
          <a:p>
            <a:pPr marL="0" indent="0" defTabSz="756026">
              <a:spcBef>
                <a:spcPts val="827"/>
              </a:spcBef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altLang="en-US" sz="1400" dirty="0"/>
              <a:t>2. </a:t>
            </a:r>
            <a:r>
              <a:rPr lang="en-US" altLang="en-US" sz="1400" dirty="0" err="1"/>
              <a:t>Nemultumiti</a:t>
            </a:r>
            <a:r>
              <a:rPr lang="en-US" altLang="en-US" sz="1400" dirty="0"/>
              <a:t> = x</a:t>
            </a:r>
          </a:p>
          <a:p>
            <a:pPr marL="0" indent="0" defTabSz="756026">
              <a:spcBef>
                <a:spcPts val="827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860495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B0A24812-3C22-F682-E2BB-986492D6F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790947" cy="643689"/>
          </a:xfrm>
        </p:spPr>
        <p:txBody>
          <a:bodyPr>
            <a:noAutofit/>
          </a:bodyPr>
          <a:lstStyle/>
          <a:p>
            <a:r>
              <a:rPr lang="en-US" sz="2800" b="1" kern="0" dirty="0" err="1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Modelul</a:t>
            </a:r>
            <a:r>
              <a:rPr lang="en-US" sz="2800" b="1" kern="0" dirty="0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kern="0" dirty="0" err="1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Sugarscape</a:t>
            </a:r>
            <a:endParaRPr lang="en-US" sz="2800" dirty="0">
              <a:highlight>
                <a:srgbClr val="000080"/>
              </a:highlight>
            </a:endParaRP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E5C90CFF-0FA9-E403-69B1-826239911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643689"/>
            <a:ext cx="12135852" cy="6214311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Acest model,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Joshua M. Epstein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Robert Axtell,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simulează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societate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agenții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indivizi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caută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resurse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zahăr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pentru a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supraviețui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Agenții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au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caracteristici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diferite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cum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metabolismul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viziunea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interacționează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mediul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unii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alții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căutarea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resurselor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3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3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Scop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Explorarea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distribuției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resurselor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inegalității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economice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mobilității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3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en-US" sz="1500" b="0" i="0" dirty="0" err="1">
                <a:solidFill>
                  <a:srgbClr val="000000"/>
                </a:solidFill>
                <a:effectLst/>
              </a:rPr>
              <a:t>Explicatii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:</a:t>
            </a:r>
          </a:p>
          <a:p>
            <a:pPr algn="l">
              <a:buAutoNum type="arabicPeriod"/>
            </a:pPr>
            <a:r>
              <a:rPr lang="en-US" sz="1500" b="0" i="0" dirty="0">
                <a:solidFill>
                  <a:srgbClr val="000000"/>
                </a:solidFill>
                <a:effectLst/>
              </a:rPr>
              <a:t>Fiecare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celula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 contine o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anumita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cantitate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 de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resursa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, generate random,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maximul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 fiind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predeterminat</a:t>
            </a:r>
            <a:endParaRPr lang="en-US" sz="1500" b="0" i="0" dirty="0">
              <a:solidFill>
                <a:srgbClr val="000000"/>
              </a:solidFill>
              <a:effectLst/>
            </a:endParaRPr>
          </a:p>
          <a:p>
            <a:pPr algn="l">
              <a:buAutoNum type="arabicPeriod"/>
            </a:pPr>
            <a:r>
              <a:rPr lang="en-US" sz="1500" b="0" i="0" dirty="0">
                <a:solidFill>
                  <a:srgbClr val="000000"/>
                </a:solidFill>
                <a:effectLst/>
              </a:rPr>
              <a:t>La fiecare pas in fiecare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celula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1500" dirty="0" err="1">
                <a:solidFill>
                  <a:srgbClr val="000000"/>
                </a:solidFill>
              </a:rPr>
              <a:t>resursa</a:t>
            </a:r>
            <a:r>
              <a:rPr lang="en-US" sz="1500" dirty="0">
                <a:solidFill>
                  <a:srgbClr val="000000"/>
                </a:solidFill>
              </a:rPr>
              <a:t> se reface, </a:t>
            </a:r>
            <a:r>
              <a:rPr lang="en-US" sz="1500" dirty="0" err="1">
                <a:solidFill>
                  <a:srgbClr val="000000"/>
                </a:solidFill>
              </a:rPr>
              <a:t>cantitatea</a:t>
            </a:r>
            <a:r>
              <a:rPr lang="en-US" sz="1500" dirty="0">
                <a:solidFill>
                  <a:srgbClr val="000000"/>
                </a:solidFill>
              </a:rPr>
              <a:t> </a:t>
            </a:r>
            <a:r>
              <a:rPr lang="en-US" sz="1500" dirty="0" err="1">
                <a:solidFill>
                  <a:srgbClr val="000000"/>
                </a:solidFill>
              </a:rPr>
              <a:t>curenta</a:t>
            </a:r>
            <a:r>
              <a:rPr lang="en-US" sz="1500" dirty="0">
                <a:solidFill>
                  <a:srgbClr val="000000"/>
                </a:solidFill>
              </a:rPr>
              <a:t> fiind </a:t>
            </a:r>
            <a:r>
              <a:rPr lang="en-US" sz="1500" dirty="0" err="1">
                <a:solidFill>
                  <a:srgbClr val="000000"/>
                </a:solidFill>
              </a:rPr>
              <a:t>reprezentata</a:t>
            </a:r>
            <a:r>
              <a:rPr lang="en-US" sz="1500" dirty="0">
                <a:solidFill>
                  <a:srgbClr val="000000"/>
                </a:solidFill>
              </a:rPr>
              <a:t> de </a:t>
            </a:r>
            <a:r>
              <a:rPr lang="en-US" sz="1500" dirty="0" err="1">
                <a:solidFill>
                  <a:srgbClr val="000000"/>
                </a:solidFill>
              </a:rPr>
              <a:t>culoarea</a:t>
            </a:r>
            <a:r>
              <a:rPr lang="en-US" sz="1500" dirty="0">
                <a:solidFill>
                  <a:srgbClr val="000000"/>
                </a:solidFill>
              </a:rPr>
              <a:t> </a:t>
            </a:r>
            <a:r>
              <a:rPr lang="en-US" sz="1500" dirty="0" err="1">
                <a:solidFill>
                  <a:srgbClr val="000000"/>
                </a:solidFill>
              </a:rPr>
              <a:t>sa</a:t>
            </a:r>
            <a:r>
              <a:rPr lang="en-US" sz="1500" dirty="0">
                <a:solidFill>
                  <a:srgbClr val="000000"/>
                </a:solidFill>
              </a:rPr>
              <a:t> (</a:t>
            </a:r>
            <a:r>
              <a:rPr lang="en-US" sz="1500" dirty="0" err="1">
                <a:solidFill>
                  <a:srgbClr val="000000"/>
                </a:solidFill>
              </a:rPr>
              <a:t>galben</a:t>
            </a:r>
            <a:r>
              <a:rPr lang="en-US" sz="1500" dirty="0">
                <a:solidFill>
                  <a:srgbClr val="000000"/>
                </a:solidFill>
              </a:rPr>
              <a:t> din </a:t>
            </a:r>
            <a:r>
              <a:rPr lang="en-US" sz="1500" dirty="0" err="1">
                <a:solidFill>
                  <a:srgbClr val="000000"/>
                </a:solidFill>
              </a:rPr>
              <a:t>ce</a:t>
            </a:r>
            <a:r>
              <a:rPr lang="en-US" sz="1500" dirty="0">
                <a:solidFill>
                  <a:srgbClr val="000000"/>
                </a:solidFill>
              </a:rPr>
              <a:t> in </a:t>
            </a:r>
            <a:r>
              <a:rPr lang="en-US" sz="1500" dirty="0" err="1">
                <a:solidFill>
                  <a:srgbClr val="000000"/>
                </a:solidFill>
              </a:rPr>
              <a:t>ce</a:t>
            </a:r>
            <a:r>
              <a:rPr lang="en-US" sz="1500" dirty="0">
                <a:solidFill>
                  <a:srgbClr val="000000"/>
                </a:solidFill>
              </a:rPr>
              <a:t> </a:t>
            </a:r>
            <a:r>
              <a:rPr lang="en-US" sz="1500" dirty="0" err="1">
                <a:solidFill>
                  <a:srgbClr val="000000"/>
                </a:solidFill>
              </a:rPr>
              <a:t>mai</a:t>
            </a:r>
            <a:r>
              <a:rPr lang="en-US" sz="1500" dirty="0">
                <a:solidFill>
                  <a:srgbClr val="000000"/>
                </a:solidFill>
              </a:rPr>
              <a:t> </a:t>
            </a:r>
            <a:r>
              <a:rPr lang="en-US" sz="1500" dirty="0" err="1">
                <a:solidFill>
                  <a:srgbClr val="000000"/>
                </a:solidFill>
              </a:rPr>
              <a:t>inchis</a:t>
            </a:r>
            <a:r>
              <a:rPr lang="en-US" sz="1500" dirty="0">
                <a:solidFill>
                  <a:srgbClr val="000000"/>
                </a:solidFill>
              </a:rPr>
              <a:t>)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.</a:t>
            </a:r>
          </a:p>
          <a:p>
            <a:pPr algn="l"/>
            <a:r>
              <a:rPr lang="en-US" sz="1500" b="0" i="0" dirty="0">
                <a:solidFill>
                  <a:srgbClr val="000000"/>
                </a:solidFill>
                <a:effectLst/>
              </a:rPr>
              <a:t>La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plecare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 toti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agentii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 sunt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asezati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 random</a:t>
            </a:r>
          </a:p>
          <a:p>
            <a:pPr algn="l"/>
            <a:r>
              <a:rPr lang="en-US" sz="1500" dirty="0">
                <a:solidFill>
                  <a:srgbClr val="000000"/>
                </a:solidFill>
              </a:rPr>
              <a:t>Fiecare agent vede la o </a:t>
            </a:r>
            <a:r>
              <a:rPr lang="en-US" sz="1500" dirty="0" err="1">
                <a:solidFill>
                  <a:srgbClr val="000000"/>
                </a:solidFill>
              </a:rPr>
              <a:t>anumita</a:t>
            </a:r>
            <a:r>
              <a:rPr lang="en-US" sz="1500" dirty="0">
                <a:solidFill>
                  <a:srgbClr val="000000"/>
                </a:solidFill>
              </a:rPr>
              <a:t> </a:t>
            </a:r>
            <a:r>
              <a:rPr lang="en-US" sz="1500" dirty="0" err="1">
                <a:solidFill>
                  <a:srgbClr val="000000"/>
                </a:solidFill>
              </a:rPr>
              <a:t>distanta</a:t>
            </a:r>
            <a:r>
              <a:rPr lang="en-US" sz="1500" dirty="0">
                <a:solidFill>
                  <a:srgbClr val="000000"/>
                </a:solidFill>
              </a:rPr>
              <a:t> in </a:t>
            </a:r>
            <a:r>
              <a:rPr lang="en-US" sz="1500" dirty="0" err="1">
                <a:solidFill>
                  <a:srgbClr val="000000"/>
                </a:solidFill>
              </a:rPr>
              <a:t>jurul</a:t>
            </a:r>
            <a:r>
              <a:rPr lang="en-US" sz="1500" dirty="0">
                <a:solidFill>
                  <a:srgbClr val="000000"/>
                </a:solidFill>
              </a:rPr>
              <a:t> </a:t>
            </a:r>
            <a:r>
              <a:rPr lang="en-US" sz="1500" dirty="0" err="1">
                <a:solidFill>
                  <a:srgbClr val="000000"/>
                </a:solidFill>
              </a:rPr>
              <a:t>sau</a:t>
            </a:r>
            <a:endParaRPr lang="en-US" sz="1500" dirty="0">
              <a:solidFill>
                <a:srgbClr val="000000"/>
              </a:solidFill>
            </a:endParaRPr>
          </a:p>
          <a:p>
            <a:pPr algn="l"/>
            <a:r>
              <a:rPr lang="en-US" sz="1500" b="0" i="0" dirty="0">
                <a:solidFill>
                  <a:srgbClr val="000000"/>
                </a:solidFill>
                <a:effectLst/>
              </a:rPr>
              <a:t>La fiecare pas fiecare agent se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deplaseaza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 in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cea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mai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apropiata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locatie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neocupata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 din zona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sa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, care are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resursa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 maxima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si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colecteaza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acea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resursa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. Daca nici o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celula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 din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jurul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sau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 nu are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mai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 mult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decat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celula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sa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 atunci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ramane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 pe loc.</a:t>
            </a:r>
          </a:p>
          <a:p>
            <a:pPr algn="l"/>
            <a:r>
              <a:rPr lang="en-US" sz="1500" b="0" i="0" dirty="0">
                <a:solidFill>
                  <a:srgbClr val="000000"/>
                </a:solidFill>
                <a:effectLst/>
              </a:rPr>
              <a:t>Fiecare agent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consuma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 la fiecare pas o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anumita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cantitate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 de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resursa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, conform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metabolismului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sau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;</a:t>
            </a:r>
          </a:p>
          <a:p>
            <a:pPr algn="l"/>
            <a:r>
              <a:rPr lang="en-US" sz="1500" b="0" i="0" dirty="0">
                <a:solidFill>
                  <a:srgbClr val="000000"/>
                </a:solidFill>
                <a:effectLst/>
              </a:rPr>
              <a:t>Un agent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moare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daca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ramane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 fara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resursa</a:t>
            </a:r>
            <a:endParaRPr lang="en-US" sz="1500" b="0" i="0" dirty="0">
              <a:solidFill>
                <a:srgbClr val="000000"/>
              </a:solidFill>
              <a:effectLst/>
            </a:endParaRPr>
          </a:p>
          <a:p>
            <a:pPr algn="l"/>
            <a:r>
              <a:rPr lang="en-US" sz="1500" b="1" i="0" dirty="0" err="1">
                <a:solidFill>
                  <a:srgbClr val="000000"/>
                </a:solidFill>
                <a:effectLst/>
              </a:rPr>
              <a:t>Parametri</a:t>
            </a:r>
            <a:endParaRPr lang="en-US" sz="1500" b="1" i="0" dirty="0">
              <a:solidFill>
                <a:srgbClr val="000000"/>
              </a:solidFill>
              <a:effectLst/>
            </a:endParaRPr>
          </a:p>
          <a:p>
            <a:pPr algn="l"/>
            <a:r>
              <a:rPr lang="en-US" sz="1500" b="0" i="0" dirty="0">
                <a:solidFill>
                  <a:srgbClr val="000000"/>
                </a:solidFill>
                <a:effectLst/>
              </a:rPr>
              <a:t>INITIAL-POPULATION = la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alegere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.</a:t>
            </a:r>
          </a:p>
          <a:p>
            <a:pPr algn="l"/>
            <a:r>
              <a:rPr lang="en-US" sz="1500" b="0" i="0" dirty="0">
                <a:solidFill>
                  <a:srgbClr val="000000"/>
                </a:solidFill>
                <a:effectLst/>
              </a:rPr>
              <a:t>VISUALIZATION </a:t>
            </a:r>
          </a:p>
          <a:p>
            <a:pPr lvl="1"/>
            <a:r>
              <a:rPr lang="en-US" sz="1500" b="0" i="0" dirty="0">
                <a:solidFill>
                  <a:srgbClr val="000000"/>
                </a:solidFill>
                <a:effectLst/>
              </a:rPr>
              <a:t>NO-VISUALIZATION -&gt; toti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agentii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 sunt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rosii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.</a:t>
            </a:r>
          </a:p>
          <a:p>
            <a:pPr lvl="1"/>
            <a:r>
              <a:rPr lang="en-US" sz="1500" b="0" i="0" dirty="0">
                <a:solidFill>
                  <a:srgbClr val="000000"/>
                </a:solidFill>
                <a:effectLst/>
              </a:rPr>
              <a:t>COLOR-AGENTS-BY-VISION -&gt;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agentii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 care vad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mai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deoparte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 sunt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mai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inchisi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 la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culoare</a:t>
            </a:r>
            <a:endParaRPr lang="en-US" sz="1500" b="0" i="0" dirty="0">
              <a:solidFill>
                <a:srgbClr val="000000"/>
              </a:solidFill>
              <a:effectLst/>
            </a:endParaRPr>
          </a:p>
          <a:p>
            <a:pPr lvl="1"/>
            <a:r>
              <a:rPr lang="en-US" sz="1500" b="0" i="0" dirty="0">
                <a:solidFill>
                  <a:srgbClr val="000000"/>
                </a:solidFill>
                <a:effectLst/>
              </a:rPr>
              <a:t>COLOR-AGENTS-BY-METABOLISM -&gt;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agentii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 cu metabolism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mai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 mic sunt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mai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inchisi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 la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culoare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.</a:t>
            </a:r>
          </a:p>
          <a:p>
            <a:pPr algn="l"/>
            <a:r>
              <a:rPr lang="en-US" sz="1500" b="0" i="0" dirty="0">
                <a:solidFill>
                  <a:srgbClr val="000000"/>
                </a:solidFill>
                <a:effectLst/>
              </a:rPr>
              <a:t>Sunt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reprezentate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prin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grafice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: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populatia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,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distributia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resursei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,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distanta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vizuala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medie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,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metabolismul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1500" b="0" i="0" dirty="0" err="1">
                <a:solidFill>
                  <a:srgbClr val="000000"/>
                </a:solidFill>
                <a:effectLst/>
              </a:rPr>
              <a:t>mediu</a:t>
            </a:r>
            <a:endParaRPr lang="en-US" sz="1500" b="0" i="0" dirty="0">
              <a:solidFill>
                <a:srgbClr val="000000"/>
              </a:solidFill>
              <a:effectLst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4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6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671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B0A24812-3C22-F682-E2BB-986492D6F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790947" cy="643689"/>
          </a:xfrm>
        </p:spPr>
        <p:txBody>
          <a:bodyPr>
            <a:noAutofit/>
          </a:bodyPr>
          <a:lstStyle/>
          <a:p>
            <a:r>
              <a:rPr lang="en-US" sz="2800" b="1" kern="0" dirty="0" err="1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Modelul</a:t>
            </a:r>
            <a:r>
              <a:rPr lang="en-US" sz="2800" b="1" kern="0" dirty="0"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kern="0" dirty="0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Axelrod al </a:t>
            </a:r>
            <a:r>
              <a:rPr lang="en-US" sz="2800" b="1" kern="0" dirty="0" err="1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diseminării</a:t>
            </a:r>
            <a:r>
              <a:rPr lang="en-US" sz="2800" b="1" kern="0" dirty="0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kern="0" dirty="0" err="1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culturale</a:t>
            </a:r>
            <a:endParaRPr lang="en-US" sz="2800" dirty="0">
              <a:highlight>
                <a:srgbClr val="000080"/>
              </a:highlight>
            </a:endParaRP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E5C90CFF-0FA9-E403-69B1-826239911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643689"/>
            <a:ext cx="12135852" cy="6214311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8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Acest model </a:t>
            </a:r>
            <a:r>
              <a:rPr lang="en-US" sz="8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simulează</a:t>
            </a:r>
            <a:r>
              <a:rPr lang="en-US" sz="8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schimburile</a:t>
            </a:r>
            <a:r>
              <a:rPr lang="en-US" sz="8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culturale</a:t>
            </a:r>
            <a:r>
              <a:rPr lang="en-US" sz="8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între</a:t>
            </a:r>
            <a:r>
              <a:rPr lang="en-US" sz="8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agenți</a:t>
            </a:r>
            <a:r>
              <a:rPr lang="en-US" sz="8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fiecare </a:t>
            </a:r>
            <a:r>
              <a:rPr lang="en-US" sz="8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având</a:t>
            </a:r>
            <a:r>
              <a:rPr lang="en-US" sz="8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 set de </a:t>
            </a:r>
            <a:r>
              <a:rPr lang="en-US" sz="8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trăsături</a:t>
            </a:r>
            <a:r>
              <a:rPr lang="en-US" sz="8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culturale</a:t>
            </a:r>
            <a:r>
              <a:rPr lang="en-US" sz="8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8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Agenții</a:t>
            </a:r>
            <a:r>
              <a:rPr lang="en-US" sz="8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interacționează</a:t>
            </a:r>
            <a:r>
              <a:rPr lang="en-US" sz="8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8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vecinii</a:t>
            </a:r>
            <a:r>
              <a:rPr lang="en-US" sz="8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8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își</a:t>
            </a:r>
            <a:r>
              <a:rPr lang="en-US" sz="8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pot </a:t>
            </a:r>
            <a:r>
              <a:rPr lang="en-US" sz="8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adopta</a:t>
            </a:r>
            <a:r>
              <a:rPr lang="en-US" sz="8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trăsăturile</a:t>
            </a:r>
            <a:r>
              <a:rPr lang="en-US" sz="8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culturale</a:t>
            </a:r>
            <a:r>
              <a:rPr lang="en-US" sz="8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ale </a:t>
            </a:r>
            <a:r>
              <a:rPr lang="en-US" sz="8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acestora</a:t>
            </a:r>
            <a:r>
              <a:rPr lang="en-US" sz="8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8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ducând</a:t>
            </a:r>
            <a:r>
              <a:rPr lang="en-US" sz="8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8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formarea</a:t>
            </a:r>
            <a:r>
              <a:rPr lang="en-US" sz="8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8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grupuri</a:t>
            </a:r>
            <a:r>
              <a:rPr lang="en-US" sz="8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culturale</a:t>
            </a:r>
            <a:r>
              <a:rPr lang="en-US" sz="8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distincte</a:t>
            </a:r>
            <a:r>
              <a:rPr lang="en-US" sz="8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8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8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omogenizare</a:t>
            </a:r>
            <a:r>
              <a:rPr lang="en-US" sz="8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culturală</a:t>
            </a:r>
            <a:r>
              <a:rPr lang="en-US" sz="8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80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8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Scop</a:t>
            </a:r>
            <a:r>
              <a:rPr lang="en-US" sz="8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8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Înțelegerea</a:t>
            </a:r>
            <a:r>
              <a:rPr lang="en-US" sz="8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mecanismelor</a:t>
            </a:r>
            <a:r>
              <a:rPr lang="en-US" sz="8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8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schimb</a:t>
            </a:r>
            <a:r>
              <a:rPr lang="en-US" sz="8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cultural </a:t>
            </a:r>
            <a:r>
              <a:rPr lang="en-US" sz="8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8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formarea</a:t>
            </a:r>
            <a:r>
              <a:rPr lang="en-US" sz="8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identităților</a:t>
            </a:r>
            <a:r>
              <a:rPr lang="en-US" sz="8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culturale</a:t>
            </a:r>
            <a:r>
              <a:rPr lang="en-US" sz="8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distincte</a:t>
            </a:r>
            <a:r>
              <a:rPr lang="en-US" sz="8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80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Fiecare agent are doua valori associate: </a:t>
            </a:r>
            <a:r>
              <a:rPr lang="en-US" sz="6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cultura</a:t>
            </a:r>
            <a: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en-US" sz="6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caractere</a:t>
            </a:r>
            <a: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6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distincte</a:t>
            </a:r>
            <a: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de </a:t>
            </a:r>
            <a:r>
              <a:rPr lang="en-US" sz="6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vecini</a:t>
            </a:r>
            <a: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en-US" sz="6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si</a:t>
            </a:r>
            <a: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6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similaritatea</a:t>
            </a:r>
            <a: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(commune cu </a:t>
            </a:r>
            <a:r>
              <a:rPr lang="en-US" sz="6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vecinii</a:t>
            </a:r>
            <a: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</a:t>
            </a:r>
          </a:p>
          <a:p>
            <a:pPr algn="l"/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Cultura e random,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similaritatea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= </a:t>
            </a:r>
            <a:r>
              <a:rPr lang="en-US" sz="6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suprapunerea</a:t>
            </a:r>
            <a: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cu </a:t>
            </a:r>
            <a:r>
              <a:rPr lang="en-US" sz="6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cultura</a:t>
            </a:r>
            <a: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6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vecinilor</a:t>
            </a:r>
            <a: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l"/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La fiecare pas fiecare agent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interactioneaza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cu un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vecin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probabilitate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direct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proportionala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cu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similaritate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vecini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  <a: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l"/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In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urma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interactiunii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cultura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celor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doi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se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modifica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spre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cresterea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similaritatii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pPr algn="l"/>
            <a: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Un agent care nu </a:t>
            </a:r>
            <a:r>
              <a:rPr lang="en-US" sz="6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interactioneaza</a:t>
            </a:r>
            <a: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6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ramane</a:t>
            </a:r>
            <a: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cu aceeasi </a:t>
            </a:r>
            <a:r>
              <a:rPr lang="en-US" sz="6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cultura</a:t>
            </a:r>
            <a: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marL="0" indent="0" algn="l">
              <a:buNone/>
            </a:pPr>
            <a:r>
              <a:rPr lang="en-US" sz="6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Parametri</a:t>
            </a:r>
            <a:endParaRPr lang="en-US" sz="60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r>
              <a:rPr lang="en-US" sz="6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Alegere</a:t>
            </a:r>
            <a: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6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versiune</a:t>
            </a:r>
            <a: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 Lattice, Mean Field, Random, Scale Free </a:t>
            </a:r>
            <a:r>
              <a:rPr lang="en-US" sz="6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sau</a:t>
            </a:r>
            <a: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Small World.</a:t>
            </a:r>
            <a:b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-Lattice: retea tip </a:t>
            </a:r>
            <a:r>
              <a:rPr lang="en-US" sz="6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plasa</a:t>
            </a:r>
            <a: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(grid) de o </a:t>
            </a:r>
            <a:r>
              <a:rPr lang="en-US" sz="6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anumita</a:t>
            </a:r>
            <a: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6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dimensiune</a:t>
            </a:r>
            <a: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b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-Mean Field: </a:t>
            </a:r>
            <a:r>
              <a:rPr lang="en-US" sz="6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graf</a:t>
            </a:r>
            <a: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complet.</a:t>
            </a:r>
            <a:b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-Random: </a:t>
            </a:r>
            <a:r>
              <a:rPr lang="en-US" sz="6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graf</a:t>
            </a:r>
            <a: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random.</a:t>
            </a:r>
            <a:b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-Scale Free: </a:t>
            </a:r>
            <a:r>
              <a:rPr lang="en-US" sz="6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grupuri</a:t>
            </a:r>
            <a: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6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preferentiale</a:t>
            </a:r>
            <a: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b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-Small World: </a:t>
            </a:r>
            <a:r>
              <a:rPr lang="en-US" sz="6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intr</a:t>
            </a:r>
            <a: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-un </a:t>
            </a:r>
            <a:r>
              <a:rPr lang="en-US" sz="6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cerc</a:t>
            </a:r>
            <a: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l"/>
            <a: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Pentru Lattice, Random </a:t>
            </a:r>
            <a:r>
              <a:rPr lang="en-US" sz="6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si</a:t>
            </a:r>
            <a: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Scale Free </a:t>
            </a:r>
            <a:r>
              <a:rPr lang="en-US" sz="6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butonul</a:t>
            </a:r>
            <a: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Layout </a:t>
            </a:r>
            <a:r>
              <a:rPr lang="en-US" sz="6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schimba</a:t>
            </a:r>
            <a: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6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distributia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agentilor</a:t>
            </a:r>
            <a: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b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en-US" sz="6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Agentii</a:t>
            </a:r>
            <a: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6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isi</a:t>
            </a:r>
            <a: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6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schimba</a:t>
            </a:r>
            <a: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6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culoarea</a:t>
            </a:r>
            <a: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intre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gri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si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albastru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intensitatea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albastrului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aratand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gradul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de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similaritate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cu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vecinii</a:t>
            </a:r>
            <a: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l"/>
            <a: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Fiecare </a:t>
            </a:r>
            <a:r>
              <a:rPr lang="en-US" sz="6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culoare</a:t>
            </a:r>
            <a: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6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corespunde</a:t>
            </a:r>
            <a: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6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unei</a:t>
            </a:r>
            <a: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6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culturi</a:t>
            </a:r>
            <a:r>
              <a:rPr lang="en-US" sz="6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6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6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6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93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B0A24812-3C22-F682-E2BB-986492D6F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790947" cy="643689"/>
          </a:xfrm>
        </p:spPr>
        <p:txBody>
          <a:bodyPr>
            <a:noAutofit/>
          </a:bodyPr>
          <a:lstStyle/>
          <a:p>
            <a:r>
              <a:rPr lang="en-US" sz="2800" b="1" kern="0" dirty="0" err="1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Modelul</a:t>
            </a:r>
            <a:r>
              <a:rPr lang="en-US" sz="2800" b="1" kern="0" dirty="0"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kern="0" dirty="0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Epstein al </a:t>
            </a:r>
            <a:r>
              <a:rPr lang="en-US" sz="2800" b="1" kern="0" dirty="0" err="1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răspândirii</a:t>
            </a:r>
            <a:r>
              <a:rPr lang="en-US" sz="2800" b="1" kern="0" dirty="0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kern="0" dirty="0" err="1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epidemiei</a:t>
            </a:r>
            <a:endParaRPr lang="en-US" sz="2800" dirty="0">
              <a:highlight>
                <a:srgbClr val="000080"/>
              </a:highlight>
            </a:endParaRP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E5C90CFF-0FA9-E403-69B1-826239911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643689"/>
            <a:ext cx="12135852" cy="6214311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9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Modelul</a:t>
            </a:r>
            <a:r>
              <a:rPr lang="en-US" sz="19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simulează</a:t>
            </a:r>
            <a:r>
              <a:rPr lang="en-US" sz="19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răspândirea</a:t>
            </a:r>
            <a:r>
              <a:rPr lang="en-US" sz="19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unei</a:t>
            </a:r>
            <a:r>
              <a:rPr lang="en-US" sz="19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boli</a:t>
            </a:r>
            <a:r>
              <a:rPr lang="en-US" sz="19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într</a:t>
            </a:r>
            <a:r>
              <a:rPr lang="en-US" sz="19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-o </a:t>
            </a:r>
            <a:r>
              <a:rPr lang="en-US" sz="19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populație</a:t>
            </a:r>
            <a:r>
              <a:rPr lang="en-US" sz="19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9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Agenții</a:t>
            </a:r>
            <a:r>
              <a:rPr lang="en-US" sz="19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au </a:t>
            </a:r>
            <a:r>
              <a:rPr lang="en-US" sz="19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stări</a:t>
            </a:r>
            <a:r>
              <a:rPr lang="en-US" sz="19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9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sănătate</a:t>
            </a:r>
            <a:r>
              <a:rPr lang="en-US" sz="19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diferite</a:t>
            </a:r>
            <a:r>
              <a:rPr lang="en-US" sz="19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9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susceptibili</a:t>
            </a:r>
            <a:r>
              <a:rPr lang="en-US" sz="19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9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infectați</a:t>
            </a:r>
            <a:r>
              <a:rPr lang="en-US" sz="19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9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recuperați</a:t>
            </a:r>
            <a:r>
              <a:rPr lang="en-US" sz="19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9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9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interacționează</a:t>
            </a:r>
            <a:r>
              <a:rPr lang="en-US" sz="19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</a:t>
            </a:r>
            <a:r>
              <a:rPr lang="en-US" sz="19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contacte</a:t>
            </a:r>
            <a:r>
              <a:rPr lang="en-US" sz="19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en-US" sz="19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care pot duce la </a:t>
            </a:r>
            <a:r>
              <a:rPr lang="en-US" sz="19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transmiterea</a:t>
            </a:r>
            <a:r>
              <a:rPr lang="en-US" sz="19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bolii</a:t>
            </a:r>
            <a:r>
              <a:rPr lang="en-US" sz="19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9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9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Scop</a:t>
            </a:r>
            <a:r>
              <a:rPr lang="en-US" sz="19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9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Studiul</a:t>
            </a:r>
            <a:r>
              <a:rPr lang="en-US" sz="19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dinamicii</a:t>
            </a:r>
            <a:r>
              <a:rPr lang="en-US" sz="19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epidemiologice</a:t>
            </a:r>
            <a:r>
              <a:rPr lang="en-US" sz="19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9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evaluarea</a:t>
            </a:r>
            <a:r>
              <a:rPr lang="en-US" sz="19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eficienței</a:t>
            </a:r>
            <a:r>
              <a:rPr lang="en-US" sz="19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diferitelor</a:t>
            </a:r>
            <a:r>
              <a:rPr lang="en-US" sz="19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intervenții</a:t>
            </a:r>
            <a:r>
              <a:rPr lang="en-US" sz="19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9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sănătate</a:t>
            </a:r>
            <a:r>
              <a:rPr lang="en-US" sz="19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publică</a:t>
            </a:r>
            <a:r>
              <a:rPr lang="en-US" sz="19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6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US" sz="6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6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8E966AA-5040-1CB5-DFA9-ADEC45EFD1CD}"/>
              </a:ext>
            </a:extLst>
          </p:cNvPr>
          <p:cNvSpPr txBox="1">
            <a:spLocks noChangeArrowheads="1"/>
          </p:cNvSpPr>
          <p:nvPr/>
        </p:nvSpPr>
        <p:spPr>
          <a:xfrm>
            <a:off x="246565" y="1910932"/>
            <a:ext cx="9070975" cy="4846003"/>
          </a:xfrm>
          <a:prstGeom prst="rect">
            <a:avLst/>
          </a:prstGeom>
        </p:spPr>
        <p:txBody>
          <a:bodyPr vert="horz" lIns="91440" tIns="12347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SzPct val="7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SzPct val="7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SzPct val="7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SzPct val="7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SzPct val="7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7950" indent="0" defTabSz="756026">
              <a:spcBef>
                <a:spcPts val="0"/>
              </a:spcBef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altLang="en-US" sz="1400" dirty="0"/>
              <a:t>Initial: </a:t>
            </a:r>
            <a:r>
              <a:rPr lang="en-US" altLang="en-US" sz="1400" dirty="0" err="1"/>
              <a:t>Modelul</a:t>
            </a:r>
            <a:r>
              <a:rPr lang="en-US" altLang="en-US" sz="1400" dirty="0"/>
              <a:t> </a:t>
            </a:r>
            <a:r>
              <a:rPr lang="en-US" altLang="en-US" sz="1400" dirty="0" err="1"/>
              <a:t>porneste</a:t>
            </a:r>
            <a:r>
              <a:rPr lang="en-US" altLang="en-US" sz="1400" dirty="0"/>
              <a:t> cu 150 de </a:t>
            </a:r>
            <a:r>
              <a:rPr lang="en-US" altLang="en-US" sz="1400" dirty="0" err="1"/>
              <a:t>persoane</a:t>
            </a:r>
            <a:r>
              <a:rPr lang="en-US" altLang="en-US" sz="1400" dirty="0"/>
              <a:t>, din care 10 sunt </a:t>
            </a:r>
            <a:r>
              <a:rPr lang="en-US" altLang="en-US" sz="1400" dirty="0" err="1"/>
              <a:t>infectate</a:t>
            </a:r>
            <a:endParaRPr lang="en-US" altLang="en-US" sz="1400" dirty="0"/>
          </a:p>
          <a:p>
            <a:pPr marL="431800" indent="-323850" defTabSz="756026">
              <a:spcBef>
                <a:spcPts val="0"/>
              </a:spcBef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altLang="en-US" sz="1400" dirty="0" err="1"/>
              <a:t>Stari</a:t>
            </a:r>
            <a:r>
              <a:rPr lang="en-US" altLang="en-US" sz="1400" dirty="0"/>
              <a:t>:</a:t>
            </a:r>
          </a:p>
          <a:p>
            <a:pPr marL="107950" indent="0" defTabSz="756026">
              <a:spcBef>
                <a:spcPts val="0"/>
              </a:spcBef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altLang="en-US" sz="1400" dirty="0"/>
              <a:t>1. </a:t>
            </a:r>
            <a:r>
              <a:rPr lang="en-US" altLang="en-US" sz="1400" dirty="0" err="1"/>
              <a:t>Sanatos</a:t>
            </a:r>
            <a:r>
              <a:rPr lang="en-US" altLang="en-US" sz="1400" dirty="0"/>
              <a:t> </a:t>
            </a:r>
            <a:r>
              <a:rPr lang="en-US" altLang="en-US" sz="1400" dirty="0" err="1"/>
              <a:t>si</a:t>
            </a:r>
            <a:r>
              <a:rPr lang="en-US" altLang="en-US" sz="1400" dirty="0"/>
              <a:t> </a:t>
            </a:r>
            <a:r>
              <a:rPr lang="en-US" altLang="en-US" sz="1400" dirty="0" err="1"/>
              <a:t>neimun</a:t>
            </a:r>
            <a:r>
              <a:rPr lang="en-US" altLang="en-US" sz="1400" dirty="0"/>
              <a:t> (</a:t>
            </a:r>
            <a:r>
              <a:rPr lang="en-US" altLang="en-US" sz="1400" dirty="0" err="1"/>
              <a:t>verde</a:t>
            </a:r>
            <a:r>
              <a:rPr lang="en-US" altLang="en-US" sz="1400" dirty="0"/>
              <a:t>), </a:t>
            </a:r>
          </a:p>
          <a:p>
            <a:pPr marL="107950" indent="0" defTabSz="756026">
              <a:spcBef>
                <a:spcPts val="0"/>
              </a:spcBef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altLang="en-US" sz="1400" dirty="0"/>
              <a:t>2. </a:t>
            </a:r>
            <a:r>
              <a:rPr lang="en-US" altLang="en-US" sz="1400" dirty="0" err="1"/>
              <a:t>bolnav</a:t>
            </a:r>
            <a:r>
              <a:rPr lang="en-US" altLang="en-US" sz="1400" dirty="0"/>
              <a:t> </a:t>
            </a:r>
            <a:r>
              <a:rPr lang="en-US" altLang="en-US" sz="1400" dirty="0" err="1"/>
              <a:t>si</a:t>
            </a:r>
            <a:r>
              <a:rPr lang="en-US" altLang="en-US" sz="1400" dirty="0"/>
              <a:t> </a:t>
            </a:r>
            <a:r>
              <a:rPr lang="en-US" altLang="en-US" sz="1400" dirty="0" err="1"/>
              <a:t>infectios</a:t>
            </a:r>
            <a:r>
              <a:rPr lang="en-US" altLang="en-US" sz="1400" dirty="0"/>
              <a:t> (</a:t>
            </a:r>
            <a:r>
              <a:rPr lang="en-US" altLang="en-US" sz="1400" dirty="0" err="1"/>
              <a:t>rosu</a:t>
            </a:r>
            <a:r>
              <a:rPr lang="en-US" altLang="en-US" sz="1400" dirty="0"/>
              <a:t>)</a:t>
            </a:r>
          </a:p>
          <a:p>
            <a:pPr marL="107950" indent="0" defTabSz="756026">
              <a:spcBef>
                <a:spcPts val="0"/>
              </a:spcBef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altLang="en-US" sz="1400" dirty="0"/>
              <a:t>3. </a:t>
            </a:r>
            <a:r>
              <a:rPr lang="en-US" altLang="en-US" sz="1400" dirty="0" err="1"/>
              <a:t>Sanatos</a:t>
            </a:r>
            <a:r>
              <a:rPr lang="en-US" altLang="en-US" sz="1400" dirty="0"/>
              <a:t> </a:t>
            </a:r>
            <a:r>
              <a:rPr lang="en-US" altLang="en-US" sz="1400" dirty="0" err="1"/>
              <a:t>si</a:t>
            </a:r>
            <a:r>
              <a:rPr lang="en-US" altLang="en-US" sz="1400" dirty="0"/>
              <a:t> </a:t>
            </a:r>
            <a:r>
              <a:rPr lang="en-US" altLang="en-US" sz="1400" dirty="0" err="1"/>
              <a:t>imun</a:t>
            </a:r>
            <a:r>
              <a:rPr lang="en-US" altLang="en-US" sz="1400" dirty="0"/>
              <a:t>(</a:t>
            </a:r>
            <a:r>
              <a:rPr lang="en-US" altLang="en-US" sz="1400" dirty="0" err="1"/>
              <a:t>gri</a:t>
            </a:r>
            <a:r>
              <a:rPr lang="en-US" altLang="en-US" sz="1400" dirty="0"/>
              <a:t>).</a:t>
            </a:r>
          </a:p>
          <a:p>
            <a:pPr marL="431800" indent="-323850" defTabSz="756026">
              <a:spcBef>
                <a:spcPts val="0"/>
              </a:spcBef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altLang="en-US" sz="1400" dirty="0" err="1"/>
              <a:t>Moarte</a:t>
            </a:r>
            <a:r>
              <a:rPr lang="en-US" altLang="en-US" sz="1400" dirty="0"/>
              <a:t> </a:t>
            </a:r>
            <a:r>
              <a:rPr lang="en-US" altLang="en-US" sz="1400" dirty="0" err="1"/>
              <a:t>si</a:t>
            </a:r>
            <a:r>
              <a:rPr lang="en-US" altLang="en-US" sz="1400" dirty="0"/>
              <a:t> </a:t>
            </a:r>
            <a:r>
              <a:rPr lang="en-US" altLang="en-US" sz="1400" dirty="0" err="1"/>
              <a:t>reproducere</a:t>
            </a:r>
            <a:r>
              <a:rPr lang="en-US" altLang="en-US" sz="1400" dirty="0"/>
              <a:t>:</a:t>
            </a:r>
          </a:p>
          <a:p>
            <a:pPr marL="889000" lvl="1" indent="-323850" defTabSz="756026">
              <a:spcBef>
                <a:spcPts val="0"/>
              </a:spcBef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altLang="en-US" sz="1200" dirty="0" err="1"/>
              <a:t>Infectat</a:t>
            </a:r>
            <a:r>
              <a:rPr lang="en-US" altLang="en-US" sz="1200" dirty="0"/>
              <a:t> </a:t>
            </a:r>
            <a:r>
              <a:rPr lang="en-US" altLang="en-US" sz="1200" dirty="0" err="1"/>
              <a:t>sau</a:t>
            </a:r>
            <a:r>
              <a:rPr lang="en-US" altLang="en-US" sz="1200" dirty="0"/>
              <a:t> </a:t>
            </a:r>
            <a:r>
              <a:rPr lang="en-US" altLang="en-US" sz="1200" dirty="0" err="1"/>
              <a:t>batran</a:t>
            </a:r>
            <a:r>
              <a:rPr lang="en-US" altLang="en-US" sz="1200" dirty="0"/>
              <a:t> (la 50 de ani).</a:t>
            </a:r>
          </a:p>
          <a:p>
            <a:pPr marL="889000" lvl="1" indent="-323850" defTabSz="756026">
              <a:spcBef>
                <a:spcPts val="0"/>
              </a:spcBef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altLang="en-US" sz="1200" dirty="0"/>
              <a:t>Cand </a:t>
            </a:r>
            <a:r>
              <a:rPr lang="en-US" altLang="en-US" sz="1200" dirty="0" err="1"/>
              <a:t>populatia</a:t>
            </a:r>
            <a:r>
              <a:rPr lang="en-US" altLang="en-US" sz="1200" dirty="0"/>
              <a:t> e sub numarul </a:t>
            </a:r>
            <a:r>
              <a:rPr lang="en-US" altLang="en-US" sz="1200" dirty="0" err="1"/>
              <a:t>sustenabil</a:t>
            </a:r>
            <a:r>
              <a:rPr lang="en-US" altLang="en-US" sz="1200" dirty="0"/>
              <a:t> (300 </a:t>
            </a:r>
            <a:r>
              <a:rPr lang="en-US" altLang="en-US" sz="1200" dirty="0" err="1"/>
              <a:t>indivizi</a:t>
            </a:r>
            <a:r>
              <a:rPr lang="en-US" altLang="en-US" sz="1200" dirty="0"/>
              <a:t>) </a:t>
            </a:r>
          </a:p>
          <a:p>
            <a:pPr marL="889000" lvl="1" indent="-323850" defTabSz="756026">
              <a:spcBef>
                <a:spcPts val="0"/>
              </a:spcBef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altLang="en-US" sz="1200" dirty="0" err="1"/>
              <a:t>indivizii</a:t>
            </a:r>
            <a:r>
              <a:rPr lang="en-US" altLang="en-US" sz="1200" dirty="0"/>
              <a:t> </a:t>
            </a:r>
            <a:r>
              <a:rPr lang="en-US" altLang="en-US" sz="1200" dirty="0" err="1"/>
              <a:t>sanatosi</a:t>
            </a:r>
            <a:r>
              <a:rPr lang="en-US" altLang="en-US" sz="1200" dirty="0"/>
              <a:t> fac pui (</a:t>
            </a:r>
            <a:r>
              <a:rPr lang="en-US" altLang="en-US" sz="1200" dirty="0" err="1"/>
              <a:t>Sanatos</a:t>
            </a:r>
            <a:r>
              <a:rPr lang="en-US" altLang="en-US" sz="1200" dirty="0"/>
              <a:t> </a:t>
            </a:r>
            <a:r>
              <a:rPr lang="en-US" altLang="en-US" sz="1200" dirty="0" err="1"/>
              <a:t>si</a:t>
            </a:r>
            <a:r>
              <a:rPr lang="en-US" altLang="en-US" sz="1200" dirty="0"/>
              <a:t> </a:t>
            </a:r>
            <a:r>
              <a:rPr lang="en-US" altLang="en-US" sz="1200" dirty="0" err="1"/>
              <a:t>neimun</a:t>
            </a:r>
            <a:r>
              <a:rPr lang="en-US" altLang="en-US" sz="1200" dirty="0"/>
              <a:t>): </a:t>
            </a:r>
          </a:p>
          <a:p>
            <a:pPr marL="889000" lvl="1" indent="-323850" defTabSz="756026">
              <a:spcBef>
                <a:spcPts val="0"/>
              </a:spcBef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altLang="en-US" sz="1200" dirty="0" err="1"/>
              <a:t>probabilitatea</a:t>
            </a:r>
            <a:r>
              <a:rPr lang="en-US" altLang="en-US" sz="1200" dirty="0"/>
              <a:t> de </a:t>
            </a:r>
            <a:r>
              <a:rPr lang="en-US" altLang="en-US" sz="1200" dirty="0" err="1"/>
              <a:t>reproducere</a:t>
            </a:r>
            <a:r>
              <a:rPr lang="en-US" altLang="en-US" sz="1200" dirty="0"/>
              <a:t> </a:t>
            </a:r>
            <a:r>
              <a:rPr lang="en-US" altLang="en-US" sz="1200" dirty="0" err="1"/>
              <a:t>este</a:t>
            </a:r>
            <a:r>
              <a:rPr lang="en-US" altLang="en-US" sz="1200" dirty="0"/>
              <a:t> 1% la fiecare pas</a:t>
            </a:r>
            <a:endParaRPr lang="en-US" altLang="en-US" sz="1400" dirty="0"/>
          </a:p>
          <a:p>
            <a:pPr marL="431800" indent="-323850" defTabSz="756026">
              <a:spcBef>
                <a:spcPts val="0"/>
              </a:spcBef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altLang="en-US" sz="1400" dirty="0" err="1"/>
              <a:t>Imunitatea</a:t>
            </a:r>
            <a:r>
              <a:rPr lang="en-US" altLang="en-US" sz="1400" dirty="0"/>
              <a:t>: 52 saptamani, </a:t>
            </a:r>
            <a:r>
              <a:rPr lang="en-US" altLang="en-US" sz="1400" dirty="0" err="1"/>
              <a:t>daca</a:t>
            </a:r>
            <a:r>
              <a:rPr lang="en-US" altLang="en-US" sz="1400" dirty="0"/>
              <a:t> te </a:t>
            </a:r>
            <a:r>
              <a:rPr lang="en-US" altLang="en-US" sz="1400" dirty="0" err="1"/>
              <a:t>vindeci</a:t>
            </a:r>
            <a:endParaRPr lang="en-US" altLang="en-US" sz="1400" dirty="0"/>
          </a:p>
          <a:p>
            <a:pPr marL="431800" indent="-323850" defTabSz="756026">
              <a:spcBef>
                <a:spcPts val="0"/>
              </a:spcBef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altLang="en-US" sz="1400" dirty="0" err="1"/>
              <a:t>Durata</a:t>
            </a:r>
            <a:r>
              <a:rPr lang="en-US" altLang="en-US" sz="1400" dirty="0"/>
              <a:t> </a:t>
            </a:r>
            <a:r>
              <a:rPr lang="en-US" altLang="en-US" sz="1400" dirty="0" err="1"/>
              <a:t>bolii</a:t>
            </a:r>
            <a:r>
              <a:rPr lang="en-US" altLang="en-US" sz="1400" dirty="0"/>
              <a:t>: duration (20 saptamani, default)</a:t>
            </a:r>
          </a:p>
          <a:p>
            <a:pPr marL="431800" indent="-323850" defTabSz="756026">
              <a:spcBef>
                <a:spcPts val="0"/>
              </a:spcBef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altLang="en-US" sz="1400" dirty="0"/>
              <a:t>Sansa </a:t>
            </a:r>
            <a:r>
              <a:rPr lang="en-US" altLang="en-US" sz="1400" dirty="0" err="1"/>
              <a:t>sa</a:t>
            </a:r>
            <a:r>
              <a:rPr lang="en-US" altLang="en-US" sz="1400" dirty="0"/>
              <a:t> te </a:t>
            </a:r>
            <a:r>
              <a:rPr lang="en-US" altLang="en-US" sz="1400" dirty="0" err="1"/>
              <a:t>vindeci</a:t>
            </a:r>
            <a:r>
              <a:rPr lang="en-US" altLang="en-US" sz="1400" dirty="0"/>
              <a:t>: change-recover (75%) 0=toti </a:t>
            </a:r>
            <a:r>
              <a:rPr lang="en-US" altLang="en-US" sz="1400" dirty="0" err="1"/>
              <a:t>infectatii</a:t>
            </a:r>
            <a:r>
              <a:rPr lang="en-US" altLang="en-US" sz="1400" dirty="0"/>
              <a:t> mor</a:t>
            </a:r>
          </a:p>
          <a:p>
            <a:pPr marL="431800" indent="-323850" defTabSz="756026">
              <a:spcBef>
                <a:spcPts val="0"/>
              </a:spcBef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altLang="en-US" sz="1400" dirty="0"/>
              <a:t>Rata de </a:t>
            </a:r>
            <a:r>
              <a:rPr lang="en-US" altLang="en-US" sz="1400" dirty="0" err="1"/>
              <a:t>transmisibilitate</a:t>
            </a:r>
            <a:r>
              <a:rPr lang="en-US" altLang="en-US" sz="1400" dirty="0"/>
              <a:t>: Infectiousness: La </a:t>
            </a:r>
            <a:r>
              <a:rPr lang="en-US" altLang="en-US" sz="1400" dirty="0" err="1"/>
              <a:t>intalnirea</a:t>
            </a:r>
            <a:r>
              <a:rPr lang="en-US" altLang="en-US" sz="1400" dirty="0"/>
              <a:t> a 2 </a:t>
            </a:r>
            <a:r>
              <a:rPr lang="en-US" altLang="en-US" sz="1400" dirty="0" err="1"/>
              <a:t>persoane</a:t>
            </a:r>
            <a:r>
              <a:rPr lang="en-US" altLang="en-US" sz="1400" dirty="0"/>
              <a:t> e 65% by default</a:t>
            </a:r>
          </a:p>
          <a:p>
            <a:pPr marL="431800" indent="-323850" defTabSz="756026">
              <a:spcBef>
                <a:spcPts val="0"/>
              </a:spcBef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altLang="en-US" sz="1400" dirty="0"/>
              <a:t>4 </a:t>
            </a:r>
            <a:r>
              <a:rPr lang="en-US" altLang="en-US" sz="1400" dirty="0" err="1"/>
              <a:t>parametri</a:t>
            </a:r>
            <a:r>
              <a:rPr lang="en-US" altLang="en-US" sz="1400" dirty="0"/>
              <a:t> </a:t>
            </a:r>
            <a:r>
              <a:rPr lang="en-US" altLang="en-US" sz="1400" dirty="0" err="1"/>
              <a:t>constanti</a:t>
            </a:r>
            <a:r>
              <a:rPr lang="en-US" altLang="en-US" sz="1400" dirty="0"/>
              <a:t> in cod (See setup-constants procedure). </a:t>
            </a:r>
          </a:p>
          <a:p>
            <a:pPr marL="889000" lvl="1" indent="-323850" defTabSz="756026">
              <a:spcBef>
                <a:spcPts val="0"/>
              </a:spcBef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altLang="en-US" sz="1200" dirty="0"/>
              <a:t>1 pas = o </a:t>
            </a:r>
            <a:r>
              <a:rPr lang="en-US" altLang="en-US" sz="1200" dirty="0" err="1"/>
              <a:t>saptamana</a:t>
            </a:r>
            <a:endParaRPr lang="en-US" altLang="en-US" sz="1200" dirty="0"/>
          </a:p>
          <a:p>
            <a:pPr marL="889000" lvl="1" indent="-323850" defTabSz="756026">
              <a:spcBef>
                <a:spcPts val="0"/>
              </a:spcBef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altLang="en-US" sz="1200" dirty="0" err="1"/>
              <a:t>Viata</a:t>
            </a:r>
            <a:r>
              <a:rPr lang="en-US" altLang="en-US" sz="1200" dirty="0"/>
              <a:t> </a:t>
            </a:r>
            <a:r>
              <a:rPr lang="en-US" altLang="en-US" sz="1200" dirty="0" err="1"/>
              <a:t>indivizilor</a:t>
            </a:r>
            <a:r>
              <a:rPr lang="en-US" altLang="en-US" sz="1200" dirty="0"/>
              <a:t>: 50 ani, </a:t>
            </a:r>
          </a:p>
          <a:p>
            <a:pPr marL="889000" lvl="1" indent="-323850" defTabSz="756026">
              <a:spcBef>
                <a:spcPts val="0"/>
              </a:spcBef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altLang="en-US" sz="1200" dirty="0" err="1"/>
              <a:t>Populatia</a:t>
            </a:r>
            <a:r>
              <a:rPr lang="en-US" altLang="en-US" sz="1200" dirty="0"/>
              <a:t> </a:t>
            </a:r>
            <a:r>
              <a:rPr lang="en-US" altLang="en-US" sz="1200" dirty="0" err="1"/>
              <a:t>sustenabila</a:t>
            </a:r>
            <a:r>
              <a:rPr lang="en-US" altLang="en-US" sz="1200" dirty="0"/>
              <a:t>: 300, </a:t>
            </a:r>
          </a:p>
          <a:p>
            <a:pPr marL="889000" lvl="1" indent="-323850" defTabSz="756026">
              <a:spcBef>
                <a:spcPts val="0"/>
              </a:spcBef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altLang="en-US" sz="1200" dirty="0" err="1"/>
              <a:t>Durata</a:t>
            </a:r>
            <a:r>
              <a:rPr lang="en-US" altLang="en-US" sz="1200" dirty="0"/>
              <a:t> </a:t>
            </a:r>
            <a:r>
              <a:rPr lang="en-US" altLang="en-US" sz="1200" dirty="0" err="1"/>
              <a:t>imunitatii</a:t>
            </a:r>
            <a:r>
              <a:rPr lang="en-US" altLang="en-US" sz="1200" dirty="0"/>
              <a:t>: 52 saptamani</a:t>
            </a:r>
          </a:p>
          <a:p>
            <a:pPr marL="889000" lvl="1" indent="-323850" defTabSz="756026">
              <a:spcBef>
                <a:spcPts val="0"/>
              </a:spcBef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altLang="en-US" sz="1200" dirty="0" err="1"/>
              <a:t>Reproducerea</a:t>
            </a:r>
            <a:r>
              <a:rPr lang="en-US" altLang="en-US" sz="1200" dirty="0"/>
              <a:t>: </a:t>
            </a:r>
            <a:r>
              <a:rPr lang="en-US" altLang="en-US" sz="1200" dirty="0" err="1"/>
              <a:t>sansa</a:t>
            </a:r>
            <a:r>
              <a:rPr lang="en-US" altLang="en-US" sz="1200" dirty="0"/>
              <a:t> de 1% pe </a:t>
            </a:r>
            <a:r>
              <a:rPr lang="en-US" altLang="en-US" sz="1200" dirty="0" err="1"/>
              <a:t>saptamana</a:t>
            </a:r>
            <a:r>
              <a:rPr lang="en-US" altLang="en-US" sz="1200" dirty="0"/>
              <a:t> (la fiecare pas) </a:t>
            </a:r>
            <a:r>
              <a:rPr lang="en-US" altLang="en-US" sz="1200" dirty="0" err="1"/>
              <a:t>daca</a:t>
            </a:r>
            <a:r>
              <a:rPr lang="en-US" altLang="en-US" sz="1200" dirty="0"/>
              <a:t> </a:t>
            </a:r>
            <a:r>
              <a:rPr lang="en-US" altLang="en-US" sz="1200" dirty="0" err="1"/>
              <a:t>populatia</a:t>
            </a:r>
            <a:r>
              <a:rPr lang="en-US" altLang="en-US" sz="1200" dirty="0"/>
              <a:t> e sub 300</a:t>
            </a:r>
          </a:p>
        </p:txBody>
      </p:sp>
    </p:spTree>
    <p:extLst>
      <p:ext uri="{BB962C8B-B14F-4D97-AF65-F5344CB8AC3E}">
        <p14:creationId xmlns:p14="http://schemas.microsoft.com/office/powerpoint/2010/main" val="1862221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B0A24812-3C22-F682-E2BB-986492D6F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790947" cy="643689"/>
          </a:xfrm>
        </p:spPr>
        <p:txBody>
          <a:bodyPr>
            <a:noAutofit/>
          </a:bodyPr>
          <a:lstStyle/>
          <a:p>
            <a:r>
              <a:rPr lang="en-US" sz="2800" b="1" kern="0" dirty="0" err="1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Modelul</a:t>
            </a:r>
            <a:r>
              <a:rPr lang="en-US" sz="2800" b="1" kern="0" dirty="0"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kern="0" dirty="0" err="1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Granovetter</a:t>
            </a:r>
            <a:r>
              <a:rPr lang="en-US" sz="2800" b="1" kern="0" dirty="0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al </a:t>
            </a:r>
            <a:r>
              <a:rPr lang="en-US" sz="2800" b="1" kern="0" dirty="0" err="1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pragurilor</a:t>
            </a:r>
            <a:r>
              <a:rPr lang="en-US" sz="2800" b="1" kern="0" dirty="0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kern="0" dirty="0" err="1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endParaRPr lang="en-US" sz="2800" dirty="0">
              <a:highlight>
                <a:srgbClr val="000080"/>
              </a:highlight>
            </a:endParaRP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E5C90CFF-0FA9-E403-69B1-826239911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643689"/>
            <a:ext cx="12135852" cy="6214311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Acest model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simulează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cum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indivizii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adoptă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comportamente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noi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bazate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influența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socială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Fiecare agent are un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prag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personal, care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determină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dacă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își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schimbă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comportamentul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bazat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proporția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vecini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care au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adoptat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deja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acel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comportament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3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3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Scop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Analizarea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proceselor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schimbare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socială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condițiilor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duc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adoptarea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masă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unor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noi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comportamente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3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inovații</a:t>
            </a:r>
            <a:endParaRPr lang="en-US" sz="23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6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6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6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336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B0A24812-3C22-F682-E2BB-986492D6F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790947" cy="643689"/>
          </a:xfrm>
        </p:spPr>
        <p:txBody>
          <a:bodyPr>
            <a:noAutofit/>
          </a:bodyPr>
          <a:lstStyle/>
          <a:p>
            <a:r>
              <a:rPr lang="en-US" sz="2800" b="1" kern="0" dirty="0" err="1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Modelul</a:t>
            </a:r>
            <a:r>
              <a:rPr lang="en-US" sz="2800" b="1" kern="0" dirty="0"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kern="0" dirty="0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n-US" sz="2800" b="1" kern="0" dirty="0" err="1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difuzare</a:t>
            </a:r>
            <a:r>
              <a:rPr lang="en-US" sz="2800" b="1" kern="0" dirty="0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800" b="1" kern="0" dirty="0" err="1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inovației</a:t>
            </a:r>
            <a:endParaRPr lang="en-US" sz="2800" dirty="0">
              <a:highlight>
                <a:srgbClr val="000080"/>
              </a:highlight>
            </a:endParaRP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E5C90CFF-0FA9-E403-69B1-826239911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643689"/>
            <a:ext cx="12135852" cy="6214311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US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Modelul</a:t>
            </a:r>
            <a:r>
              <a:rPr lang="en-US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difuzare</a:t>
            </a:r>
            <a:r>
              <a:rPr lang="en-US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inovației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Acest model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simulează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cum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inovațiile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(de exemplu,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tehnologiile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noi,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produsele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ideile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se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răspândesc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într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-o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populație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Agenții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au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diferite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grade de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receptivitate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inovații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sunt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influențați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vecinii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lor care au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adoptat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deja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inovația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Scop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Studierea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factorilor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influențează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adoptarea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noilor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tehnologii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tendințele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difuzare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inovațiilor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6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6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6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955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B0A24812-3C22-F682-E2BB-986492D6F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790947" cy="643689"/>
          </a:xfrm>
        </p:spPr>
        <p:txBody>
          <a:bodyPr>
            <a:noAutofit/>
          </a:bodyPr>
          <a:lstStyle/>
          <a:p>
            <a:r>
              <a:rPr lang="en-US" sz="2800" b="1" kern="0" dirty="0" err="1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Modelul</a:t>
            </a:r>
            <a:r>
              <a:rPr lang="en-US" sz="2800" b="1" kern="0" dirty="0"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kern="0" dirty="0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n-US" sz="2800" b="1" kern="0" dirty="0" err="1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piață</a:t>
            </a:r>
            <a:r>
              <a:rPr lang="en-US" sz="2800" b="1" kern="0" dirty="0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800" b="1" kern="0" dirty="0" err="1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muncii</a:t>
            </a:r>
            <a:endParaRPr lang="en-US" sz="2800" dirty="0">
              <a:highlight>
                <a:srgbClr val="000080"/>
              </a:highlight>
            </a:endParaRP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E5C90CFF-0FA9-E403-69B1-826239911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643689"/>
            <a:ext cx="12135852" cy="6214311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Agenții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reprezintă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lucrători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angajatori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interacționează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piața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muncii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Lucrătorii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caută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locuri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muncă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bazate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abilitățile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lor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preferințele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salariale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timp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angajatorii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caută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angajeze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lucrători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corespundă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nevoilor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lor.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Scop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Explorarea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dinamicii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angajării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șomajului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formării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salariilor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diverse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condiții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economice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6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 err="1"/>
              <a:t>Modeleaza</a:t>
            </a:r>
            <a:r>
              <a:rPr lang="en-GB" dirty="0"/>
              <a:t> </a:t>
            </a:r>
            <a:r>
              <a:rPr lang="en-GB" dirty="0" err="1"/>
              <a:t>intalnirea</a:t>
            </a:r>
            <a:r>
              <a:rPr lang="en-GB" dirty="0"/>
              <a:t> </a:t>
            </a:r>
            <a:r>
              <a:rPr lang="en-GB" dirty="0" err="1"/>
              <a:t>dintre</a:t>
            </a:r>
            <a:r>
              <a:rPr lang="en-GB" dirty="0"/>
              <a:t> </a:t>
            </a:r>
            <a:r>
              <a:rPr lang="en-GB" dirty="0" err="1"/>
              <a:t>angajatori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angajati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-     la </a:t>
            </a:r>
            <a:r>
              <a:rPr lang="en-GB" dirty="0" err="1"/>
              <a:t>fiecare</a:t>
            </a:r>
            <a:r>
              <a:rPr lang="en-GB" dirty="0"/>
              <a:t> pas un </a:t>
            </a:r>
            <a:r>
              <a:rPr lang="en-GB" dirty="0" err="1"/>
              <a:t>angajator</a:t>
            </a:r>
            <a:r>
              <a:rPr lang="en-GB" dirty="0"/>
              <a:t> </a:t>
            </a:r>
            <a:r>
              <a:rPr lang="en-GB" dirty="0" err="1"/>
              <a:t>cauta</a:t>
            </a:r>
            <a:r>
              <a:rPr lang="en-GB" dirty="0"/>
              <a:t> un potential </a:t>
            </a:r>
            <a:r>
              <a:rPr lang="en-GB" dirty="0" err="1"/>
              <a:t>angajat</a:t>
            </a:r>
            <a:r>
              <a:rPr lang="en-GB" dirty="0"/>
              <a:t>, fie random fie </a:t>
            </a:r>
            <a:r>
              <a:rPr lang="en-GB" dirty="0" err="1"/>
              <a:t>dupa</a:t>
            </a:r>
            <a:r>
              <a:rPr lang="en-GB" dirty="0"/>
              <a:t> </a:t>
            </a:r>
            <a:r>
              <a:rPr lang="en-GB" dirty="0" err="1"/>
              <a:t>cel</a:t>
            </a:r>
            <a:r>
              <a:rPr lang="en-GB" dirty="0"/>
              <a:t> </a:t>
            </a:r>
            <a:r>
              <a:rPr lang="en-GB" dirty="0" err="1"/>
              <a:t>mai</a:t>
            </a:r>
            <a:r>
              <a:rPr lang="en-GB" dirty="0"/>
              <a:t> </a:t>
            </a:r>
            <a:r>
              <a:rPr lang="en-GB" dirty="0" err="1"/>
              <a:t>ieftin</a:t>
            </a:r>
            <a:r>
              <a:rPr lang="en-GB" dirty="0"/>
              <a:t> fie </a:t>
            </a:r>
            <a:r>
              <a:rPr lang="en-GB" dirty="0" err="1"/>
              <a:t>dupa</a:t>
            </a:r>
            <a:r>
              <a:rPr lang="en-GB" dirty="0"/>
              <a:t> </a:t>
            </a:r>
            <a:r>
              <a:rPr lang="en-GB" dirty="0" err="1"/>
              <a:t>cel</a:t>
            </a:r>
            <a:r>
              <a:rPr lang="en-GB" dirty="0"/>
              <a:t> </a:t>
            </a:r>
            <a:r>
              <a:rPr lang="en-GB" dirty="0" err="1"/>
              <a:t>mai</a:t>
            </a:r>
            <a:r>
              <a:rPr lang="en-GB" dirty="0"/>
              <a:t> </a:t>
            </a:r>
            <a:r>
              <a:rPr lang="en-GB" dirty="0" err="1"/>
              <a:t>pregatit</a:t>
            </a:r>
            <a:r>
              <a:rPr lang="en-GB" dirty="0"/>
              <a:t>. </a:t>
            </a:r>
          </a:p>
          <a:p>
            <a:pPr>
              <a:buFontTx/>
              <a:buChar char="-"/>
            </a:pPr>
            <a:r>
              <a:rPr lang="en-GB" dirty="0" err="1"/>
              <a:t>Cei</a:t>
            </a:r>
            <a:r>
              <a:rPr lang="en-GB" dirty="0"/>
              <a:t> </a:t>
            </a:r>
            <a:r>
              <a:rPr lang="en-GB" dirty="0" err="1"/>
              <a:t>doi</a:t>
            </a:r>
            <a:r>
              <a:rPr lang="en-GB" dirty="0"/>
              <a:t> au </a:t>
            </a:r>
            <a:r>
              <a:rPr lang="en-GB" dirty="0" err="1"/>
              <a:t>asteptari</a:t>
            </a:r>
            <a:r>
              <a:rPr lang="en-GB" dirty="0"/>
              <a:t> </a:t>
            </a:r>
            <a:r>
              <a:rPr lang="en-GB" dirty="0" err="1"/>
              <a:t>privind</a:t>
            </a:r>
            <a:r>
              <a:rPr lang="en-GB" dirty="0"/>
              <a:t> </a:t>
            </a:r>
            <a:r>
              <a:rPr lang="en-GB" dirty="0" err="1"/>
              <a:t>salariul</a:t>
            </a:r>
            <a:r>
              <a:rPr lang="en-GB" dirty="0"/>
              <a:t>: </a:t>
            </a:r>
            <a:r>
              <a:rPr lang="en-GB" dirty="0" err="1"/>
              <a:t>daca</a:t>
            </a:r>
            <a:r>
              <a:rPr lang="en-GB" dirty="0"/>
              <a:t> </a:t>
            </a:r>
            <a:r>
              <a:rPr lang="en-GB" dirty="0" err="1"/>
              <a:t>salariul</a:t>
            </a:r>
            <a:r>
              <a:rPr lang="en-GB" dirty="0"/>
              <a:t> </a:t>
            </a:r>
            <a:r>
              <a:rPr lang="en-GB" dirty="0" err="1"/>
              <a:t>cerut</a:t>
            </a:r>
            <a:r>
              <a:rPr lang="en-GB" dirty="0"/>
              <a:t> e sub </a:t>
            </a:r>
            <a:r>
              <a:rPr lang="en-GB" dirty="0" err="1"/>
              <a:t>cel</a:t>
            </a:r>
            <a:r>
              <a:rPr lang="en-GB" dirty="0"/>
              <a:t> </a:t>
            </a:r>
            <a:r>
              <a:rPr lang="en-GB" dirty="0" err="1"/>
              <a:t>oferit</a:t>
            </a:r>
            <a:r>
              <a:rPr lang="en-GB" dirty="0"/>
              <a:t> (</a:t>
            </a:r>
            <a:r>
              <a:rPr lang="en-GB" dirty="0" err="1"/>
              <a:t>sau</a:t>
            </a:r>
            <a:r>
              <a:rPr lang="en-GB" dirty="0"/>
              <a:t> e </a:t>
            </a:r>
            <a:r>
              <a:rPr lang="en-GB" dirty="0" err="1"/>
              <a:t>acelasi</a:t>
            </a:r>
            <a:r>
              <a:rPr lang="en-GB" dirty="0"/>
              <a:t>, </a:t>
            </a:r>
            <a:r>
              <a:rPr lang="en-GB" dirty="0" err="1"/>
              <a:t>dar</a:t>
            </a:r>
            <a:r>
              <a:rPr lang="en-GB" dirty="0"/>
              <a:t> are </a:t>
            </a:r>
            <a:r>
              <a:rPr lang="en-GB" dirty="0" err="1"/>
              <a:t>conditii</a:t>
            </a:r>
            <a:r>
              <a:rPr lang="en-GB" dirty="0"/>
              <a:t> </a:t>
            </a:r>
            <a:r>
              <a:rPr lang="en-GB" dirty="0" err="1"/>
              <a:t>mai</a:t>
            </a:r>
            <a:r>
              <a:rPr lang="en-GB" dirty="0"/>
              <a:t> </a:t>
            </a:r>
            <a:r>
              <a:rPr lang="en-GB" dirty="0" err="1"/>
              <a:t>bune</a:t>
            </a:r>
            <a:r>
              <a:rPr lang="en-GB" dirty="0"/>
              <a:t>) se </a:t>
            </a:r>
            <a:r>
              <a:rPr lang="en-GB" dirty="0" err="1"/>
              <a:t>incheie</a:t>
            </a:r>
            <a:r>
              <a:rPr lang="en-GB" dirty="0"/>
              <a:t> contractual de </a:t>
            </a:r>
            <a:r>
              <a:rPr lang="en-GB" dirty="0" err="1"/>
              <a:t>munca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salariul</a:t>
            </a:r>
            <a:r>
              <a:rPr lang="en-GB" dirty="0"/>
              <a:t> e </a:t>
            </a:r>
            <a:r>
              <a:rPr lang="en-GB" dirty="0" err="1"/>
              <a:t>undeva</a:t>
            </a:r>
            <a:r>
              <a:rPr lang="en-GB" dirty="0"/>
              <a:t> </a:t>
            </a:r>
            <a:r>
              <a:rPr lang="en-GB" dirty="0" err="1"/>
              <a:t>intre</a:t>
            </a:r>
            <a:r>
              <a:rPr lang="en-GB" dirty="0"/>
              <a:t> </a:t>
            </a:r>
            <a:r>
              <a:rPr lang="en-GB" dirty="0" err="1"/>
              <a:t>cele</a:t>
            </a:r>
            <a:r>
              <a:rPr lang="en-GB" dirty="0"/>
              <a:t> 2</a:t>
            </a:r>
          </a:p>
          <a:p>
            <a:pPr>
              <a:buFontTx/>
              <a:buChar char="-"/>
            </a:pPr>
            <a:r>
              <a:rPr lang="en-GB" dirty="0" err="1"/>
              <a:t>Exista</a:t>
            </a:r>
            <a:r>
              <a:rPr lang="en-GB" dirty="0"/>
              <a:t> un </a:t>
            </a:r>
            <a:r>
              <a:rPr lang="en-GB" dirty="0" err="1"/>
              <a:t>salariu</a:t>
            </a:r>
            <a:r>
              <a:rPr lang="en-GB" dirty="0"/>
              <a:t> minim </a:t>
            </a:r>
          </a:p>
          <a:p>
            <a:pPr>
              <a:buFontTx/>
              <a:buChar char="-"/>
            </a:pPr>
            <a:r>
              <a:rPr lang="en-GB" dirty="0" err="1"/>
              <a:t>Contractul</a:t>
            </a:r>
            <a:r>
              <a:rPr lang="en-GB" dirty="0"/>
              <a:t> se </a:t>
            </a:r>
            <a:r>
              <a:rPr lang="en-GB" dirty="0" err="1"/>
              <a:t>incheie</a:t>
            </a:r>
            <a:r>
              <a:rPr lang="en-GB" dirty="0"/>
              <a:t> </a:t>
            </a:r>
            <a:r>
              <a:rPr lang="en-GB" dirty="0" err="1"/>
              <a:t>cand</a:t>
            </a:r>
            <a:r>
              <a:rPr lang="en-GB" dirty="0"/>
              <a:t> </a:t>
            </a:r>
            <a:r>
              <a:rPr lang="en-GB" dirty="0" err="1"/>
              <a:t>unul</a:t>
            </a:r>
            <a:r>
              <a:rPr lang="en-GB" dirty="0"/>
              <a:t> din </a:t>
            </a:r>
            <a:r>
              <a:rPr lang="en-GB" dirty="0" err="1"/>
              <a:t>cei</a:t>
            </a:r>
            <a:r>
              <a:rPr lang="en-GB" dirty="0"/>
              <a:t> 2 </a:t>
            </a:r>
            <a:r>
              <a:rPr lang="en-GB" dirty="0" err="1"/>
              <a:t>gaseste</a:t>
            </a:r>
            <a:r>
              <a:rPr lang="en-GB" dirty="0"/>
              <a:t> un contract </a:t>
            </a:r>
            <a:r>
              <a:rPr lang="en-GB" dirty="0" err="1"/>
              <a:t>mai</a:t>
            </a:r>
            <a:r>
              <a:rPr lang="en-GB" dirty="0"/>
              <a:t> bun </a:t>
            </a:r>
            <a:r>
              <a:rPr lang="en-GB" dirty="0" err="1"/>
              <a:t>sau</a:t>
            </a:r>
            <a:r>
              <a:rPr lang="en-GB" dirty="0"/>
              <a:t> </a:t>
            </a:r>
            <a:r>
              <a:rPr lang="en-GB" dirty="0" err="1"/>
              <a:t>cand</a:t>
            </a:r>
            <a:r>
              <a:rPr lang="en-GB" dirty="0"/>
              <a:t> un </a:t>
            </a:r>
            <a:r>
              <a:rPr lang="en-GB" dirty="0" err="1"/>
              <a:t>angajator</a:t>
            </a:r>
            <a:r>
              <a:rPr lang="en-GB" dirty="0"/>
              <a:t> </a:t>
            </a:r>
            <a:r>
              <a:rPr lang="en-GB" dirty="0" err="1"/>
              <a:t>angajeaza</a:t>
            </a:r>
            <a:r>
              <a:rPr lang="en-GB" dirty="0"/>
              <a:t> </a:t>
            </a:r>
            <a:r>
              <a:rPr lang="en-GB" dirty="0" err="1"/>
              <a:t>mai</a:t>
            </a:r>
            <a:r>
              <a:rPr lang="en-GB" dirty="0"/>
              <a:t> </a:t>
            </a:r>
            <a:r>
              <a:rPr lang="en-GB" dirty="0" err="1"/>
              <a:t>mult</a:t>
            </a:r>
            <a:r>
              <a:rPr lang="en-GB" dirty="0"/>
              <a:t> de (1 + </a:t>
            </a:r>
            <a:r>
              <a:rPr lang="en-GB" dirty="0" err="1"/>
              <a:t>nr_muncitori</a:t>
            </a:r>
            <a:r>
              <a:rPr lang="en-GB" dirty="0"/>
              <a:t> / </a:t>
            </a:r>
            <a:r>
              <a:rPr lang="en-GB" dirty="0" err="1"/>
              <a:t>nr_angajatori</a:t>
            </a:r>
            <a:r>
              <a:rPr lang="en-GB" dirty="0"/>
              <a:t>). In a </a:t>
            </a:r>
            <a:r>
              <a:rPr lang="en-GB" dirty="0" err="1"/>
              <a:t>doua</a:t>
            </a:r>
            <a:r>
              <a:rPr lang="en-GB" dirty="0"/>
              <a:t> </a:t>
            </a:r>
            <a:r>
              <a:rPr lang="en-GB" dirty="0" err="1"/>
              <a:t>varianta</a:t>
            </a:r>
            <a:r>
              <a:rPr lang="en-GB" dirty="0"/>
              <a:t> e </a:t>
            </a:r>
            <a:r>
              <a:rPr lang="en-GB" dirty="0" err="1"/>
              <a:t>concediat</a:t>
            </a:r>
            <a:r>
              <a:rPr lang="en-GB" dirty="0"/>
              <a:t> </a:t>
            </a:r>
            <a:r>
              <a:rPr lang="en-GB" dirty="0" err="1"/>
              <a:t>cel</a:t>
            </a:r>
            <a:r>
              <a:rPr lang="en-GB" dirty="0"/>
              <a:t> cu </a:t>
            </a:r>
            <a:r>
              <a:rPr lang="en-GB" dirty="0" err="1"/>
              <a:t>salariul</a:t>
            </a:r>
            <a:r>
              <a:rPr lang="en-GB" dirty="0"/>
              <a:t> </a:t>
            </a:r>
            <a:r>
              <a:rPr lang="en-GB" dirty="0" err="1"/>
              <a:t>cel</a:t>
            </a:r>
            <a:r>
              <a:rPr lang="en-GB" dirty="0"/>
              <a:t> </a:t>
            </a:r>
            <a:r>
              <a:rPr lang="en-GB" dirty="0" err="1"/>
              <a:t>mai</a:t>
            </a:r>
            <a:r>
              <a:rPr lang="en-GB" dirty="0"/>
              <a:t> mare</a:t>
            </a:r>
          </a:p>
          <a:p>
            <a:r>
              <a:rPr lang="en-GB" dirty="0" err="1"/>
              <a:t>Parametri</a:t>
            </a:r>
            <a:br>
              <a:rPr lang="en-GB" dirty="0"/>
            </a:br>
            <a:endParaRPr lang="en-GB" dirty="0"/>
          </a:p>
          <a:p>
            <a:r>
              <a:rPr lang="en-GB" dirty="0" err="1"/>
              <a:t>Numarul</a:t>
            </a:r>
            <a:r>
              <a:rPr lang="en-GB" dirty="0"/>
              <a:t> din </a:t>
            </a:r>
            <a:r>
              <a:rPr lang="en-GB" dirty="0" err="1"/>
              <a:t>fiecare</a:t>
            </a:r>
            <a:endParaRPr lang="en-GB" dirty="0"/>
          </a:p>
          <a:p>
            <a:r>
              <a:rPr lang="en-GB" dirty="0" err="1"/>
              <a:t>Salariulmaximsperat</a:t>
            </a:r>
            <a:r>
              <a:rPr lang="en-GB" dirty="0"/>
              <a:t> de </a:t>
            </a:r>
            <a:r>
              <a:rPr lang="en-GB" dirty="0" err="1"/>
              <a:t>fiecare</a:t>
            </a:r>
            <a:endParaRPr lang="en-GB" dirty="0"/>
          </a:p>
          <a:p>
            <a:r>
              <a:rPr lang="en-GB" dirty="0" err="1"/>
              <a:t>Nr.maxim</a:t>
            </a:r>
            <a:r>
              <a:rPr lang="en-GB" dirty="0"/>
              <a:t> </a:t>
            </a:r>
            <a:r>
              <a:rPr lang="en-GB" dirty="0" err="1"/>
              <a:t>depasi</a:t>
            </a:r>
            <a:endParaRPr lang="en-GB" dirty="0"/>
          </a:p>
          <a:p>
            <a:r>
              <a:rPr lang="en-GB" dirty="0" err="1"/>
              <a:t>Versiunea</a:t>
            </a:r>
            <a:r>
              <a:rPr lang="en-GB" dirty="0"/>
              <a:t> </a:t>
            </a:r>
            <a:r>
              <a:rPr lang="en-GB" dirty="0" err="1"/>
              <a:t>algoritmului</a:t>
            </a:r>
            <a:r>
              <a:rPr lang="en-GB" dirty="0"/>
              <a:t> ("who-seeks-whom"). </a:t>
            </a:r>
          </a:p>
          <a:p>
            <a:r>
              <a:rPr lang="en-GB" dirty="0" err="1"/>
              <a:t>Daca</a:t>
            </a:r>
            <a:r>
              <a:rPr lang="en-GB" dirty="0"/>
              <a:t> </a:t>
            </a:r>
            <a:r>
              <a:rPr lang="en-GB" dirty="0" err="1"/>
              <a:t>exista</a:t>
            </a:r>
            <a:r>
              <a:rPr lang="en-GB" dirty="0"/>
              <a:t> </a:t>
            </a:r>
            <a:r>
              <a:rPr lang="en-GB" dirty="0" err="1"/>
              <a:t>sau</a:t>
            </a:r>
            <a:r>
              <a:rPr lang="en-GB" dirty="0"/>
              <a:t> nu </a:t>
            </a:r>
            <a:r>
              <a:rPr lang="en-GB" dirty="0" err="1"/>
              <a:t>salariu</a:t>
            </a:r>
            <a:r>
              <a:rPr lang="en-GB" dirty="0"/>
              <a:t> minim</a:t>
            </a:r>
          </a:p>
          <a:p>
            <a:r>
              <a:rPr lang="en-GB" dirty="0" err="1"/>
              <a:t>Afisare</a:t>
            </a:r>
            <a:r>
              <a:rPr lang="en-GB" dirty="0"/>
              <a:t> </a:t>
            </a:r>
            <a:r>
              <a:rPr lang="en-GB" dirty="0" err="1"/>
              <a:t>curbe</a:t>
            </a:r>
            <a:r>
              <a:rPr lang="en-GB" dirty="0"/>
              <a:t> </a:t>
            </a:r>
            <a:r>
              <a:rPr lang="en-GB" dirty="0" err="1"/>
              <a:t>cerere-oferta</a:t>
            </a:r>
            <a:endParaRPr lang="en-GB" dirty="0"/>
          </a:p>
          <a:p>
            <a:r>
              <a:rPr lang="en-GB" dirty="0" err="1"/>
              <a:t>Numarul</a:t>
            </a:r>
            <a:r>
              <a:rPr lang="en-GB" dirty="0"/>
              <a:t> de </a:t>
            </a:r>
            <a:r>
              <a:rPr lang="en-GB" dirty="0" err="1"/>
              <a:t>contracte</a:t>
            </a:r>
            <a:endParaRPr lang="en-GB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6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6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418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B0A24812-3C22-F682-E2BB-986492D6F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790947" cy="643689"/>
          </a:xfrm>
        </p:spPr>
        <p:txBody>
          <a:bodyPr>
            <a:noAutofit/>
          </a:bodyPr>
          <a:lstStyle/>
          <a:p>
            <a:r>
              <a:rPr lang="en-US" sz="2800" b="1" kern="0" dirty="0" err="1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Modelul</a:t>
            </a:r>
            <a:r>
              <a:rPr lang="en-US" sz="2800" b="1" kern="0" dirty="0"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kern="0" dirty="0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n-US" sz="2800" b="1" kern="0" dirty="0" err="1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migrație</a:t>
            </a:r>
            <a:r>
              <a:rPr lang="en-US" sz="2800" b="1" kern="0" dirty="0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urban-rural</a:t>
            </a:r>
            <a:endParaRPr lang="en-US" sz="2800" dirty="0">
              <a:highlight>
                <a:srgbClr val="000080"/>
              </a:highlight>
            </a:endParaRP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E5C90CFF-0FA9-E403-69B1-826239911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643689"/>
            <a:ext cx="12135852" cy="6214311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Acest model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simulează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deciziile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migrație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ale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indivizilor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între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zonele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urbane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rurale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Agenții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decid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mute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bazat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factori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precum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oportunitățile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angajare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costul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vieții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calitatea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vieții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rețelele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Scop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Analizarea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tiparelor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migrație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impactului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acestora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asupra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dezvoltării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urbane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rurale</a:t>
            </a: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6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6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63179"/>
      </p:ext>
    </p:extLst>
  </p:cSld>
  <p:clrMapOvr>
    <a:masterClrMapping/>
  </p:clrMapOvr>
</p:sld>
</file>

<file path=ppt/theme/theme1.xml><?xml version="1.0" encoding="utf-8"?>
<a:theme xmlns:a="http://schemas.openxmlformats.org/drawingml/2006/main" name="CitationVTI">
  <a:themeElements>
    <a:clrScheme name="AnalogousFromLightSeedRightStep">
      <a:dk1>
        <a:srgbClr val="000000"/>
      </a:dk1>
      <a:lt1>
        <a:srgbClr val="FFFFFF"/>
      </a:lt1>
      <a:dk2>
        <a:srgbClr val="382441"/>
      </a:dk2>
      <a:lt2>
        <a:srgbClr val="E8E7E2"/>
      </a:lt2>
      <a:accent1>
        <a:srgbClr val="6E81EE"/>
      </a:accent1>
      <a:accent2>
        <a:srgbClr val="784EEB"/>
      </a:accent2>
      <a:accent3>
        <a:srgbClr val="C66EEE"/>
      </a:accent3>
      <a:accent4>
        <a:srgbClr val="EB4EDA"/>
      </a:accent4>
      <a:accent5>
        <a:srgbClr val="EE6EAB"/>
      </a:accent5>
      <a:accent6>
        <a:srgbClr val="EB4E58"/>
      </a:accent6>
      <a:hlink>
        <a:srgbClr val="8B8354"/>
      </a:hlink>
      <a:folHlink>
        <a:srgbClr val="7F7F7F"/>
      </a:folHlink>
    </a:clrScheme>
    <a:fontScheme name="Grandview">
      <a:majorFont>
        <a:latin typeface="Grandview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tationVTI" id="{4899D957-8B31-4AB5-A19D-CB0353FFB667}" vid="{430294D6-2412-4BD3-B567-F0976EA4931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464</TotalTime>
  <Words>1377</Words>
  <Application>Microsoft Office PowerPoint</Application>
  <PresentationFormat>Widescreen</PresentationFormat>
  <Paragraphs>115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Abadi</vt:lpstr>
      <vt:lpstr>Arial</vt:lpstr>
      <vt:lpstr>Calibri</vt:lpstr>
      <vt:lpstr>Grandview</vt:lpstr>
      <vt:lpstr>Grandview Display</vt:lpstr>
      <vt:lpstr>Symbol</vt:lpstr>
      <vt:lpstr>Times New Roman</vt:lpstr>
      <vt:lpstr>Wingdings</vt:lpstr>
      <vt:lpstr>CitationVTI</vt:lpstr>
      <vt:lpstr>MODELAREA PROCESELOR SOCIALE</vt:lpstr>
      <vt:lpstr>Modelul Schelling de segregare rezidențială</vt:lpstr>
      <vt:lpstr>Modelul Sugarscape</vt:lpstr>
      <vt:lpstr>Modelul Axelrod al diseminării culturale</vt:lpstr>
      <vt:lpstr>Modelul Epstein al răspândirii epidemiei</vt:lpstr>
      <vt:lpstr>Modelul Granovetter al pragurilor sociale</vt:lpstr>
      <vt:lpstr>Modelul de difuzare a inovației</vt:lpstr>
      <vt:lpstr>Modelul de piață a muncii</vt:lpstr>
      <vt:lpstr>Modelul de migrație urban-rural</vt:lpstr>
      <vt:lpstr>Modelul de dinamică a opiniei</vt:lpstr>
      <vt:lpstr>Modelul de formare a coalițiilor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MODELAREA PROCESELOR SOCIALE</dc:title>
  <dc:creator>Marghescu Mihai Bogdan</dc:creator>
  <cp:lastModifiedBy>MITRUT DORIN</cp:lastModifiedBy>
  <cp:revision>31</cp:revision>
  <dcterms:created xsi:type="dcterms:W3CDTF">2024-07-08T06:58:13Z</dcterms:created>
  <dcterms:modified xsi:type="dcterms:W3CDTF">2024-10-31T16:01:09Z</dcterms:modified>
</cp:coreProperties>
</file>